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441f4a3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441f4a3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470c2669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470c2669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349e3849e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349e3849e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470c2669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3470c266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441f4a34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441f4a34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441f4a34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441f4a3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441f4a34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441f4a34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441f4a34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441f4a34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441f4a341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441f4a34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441f4a34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441f4a34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441f4a34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441f4a34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46b92669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46b92669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49e384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49e3849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49e3849e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49e3849e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49e3849e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49e3849e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49e3849e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349e3849e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49e3849e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349e3849e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349e3849e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349e3849e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63e1c64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63e1c64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63e1c64a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63e1c64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63e1c64a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363e1c64a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63e1c64a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63e1c64a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346b92669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346b92669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363e1c64a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363e1c64a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63e1c64a5_2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g1363e1c64a5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363e1c64a5_2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g1363e1c64a5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363e1c64a5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g1363e1c64a5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63e1c64a5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1363e1c64a5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63e1c64a5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1363e1c64a5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46b92669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46b92669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346b92669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346b92669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346b92669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346b92669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346b926695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346b92669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346b92669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346b92669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46b92669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46b92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1527350" y="2039675"/>
            <a:ext cx="6536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9900FF"/>
                </a:solidFill>
              </a:rPr>
              <a:t>Review of Electromagnetic Energy Harvesting Papers</a:t>
            </a:r>
            <a:endParaRPr sz="1600" b="1">
              <a:solidFill>
                <a:srgbClr val="9900FF"/>
              </a:solidFill>
            </a:endParaRPr>
          </a:p>
          <a:p>
            <a:pPr marL="0" lvl="0" indent="0" algn="ctr" rtl="0">
              <a:spcBef>
                <a:spcPts val="0"/>
              </a:spcBef>
              <a:spcAft>
                <a:spcPts val="0"/>
              </a:spcAft>
              <a:buNone/>
            </a:pPr>
            <a:endParaRPr sz="1600" b="1">
              <a:solidFill>
                <a:srgbClr val="9900FF"/>
              </a:solidFill>
            </a:endParaRPr>
          </a:p>
          <a:p>
            <a:pPr marL="457200" lvl="0" indent="0" algn="ctr" rtl="0">
              <a:spcBef>
                <a:spcPts val="0"/>
              </a:spcBef>
              <a:spcAft>
                <a:spcPts val="0"/>
              </a:spcAft>
              <a:buNone/>
            </a:pPr>
            <a:r>
              <a:rPr lang="en" sz="1600" b="1">
                <a:solidFill>
                  <a:srgbClr val="9900FF"/>
                </a:solidFill>
              </a:rPr>
              <a:t>Mayukhmali Das</a:t>
            </a:r>
            <a:endParaRPr sz="1600" b="1">
              <a:solidFill>
                <a:srgbClr val="99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1769800" y="532424"/>
            <a:ext cx="5103749" cy="4397725"/>
          </a:xfrm>
          <a:prstGeom prst="rect">
            <a:avLst/>
          </a:prstGeom>
          <a:noFill/>
          <a:ln>
            <a:noFill/>
          </a:ln>
        </p:spPr>
      </p:pic>
      <p:sp>
        <p:nvSpPr>
          <p:cNvPr id="119" name="Google Shape;119;p23"/>
          <p:cNvSpPr txBox="1"/>
          <p:nvPr/>
        </p:nvSpPr>
        <p:spPr>
          <a:xfrm>
            <a:off x="472150" y="221000"/>
            <a:ext cx="799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rPr>
              <a:t>Comparison of the open circuit voltages for 1, 2, 3, 4, and 5 magnet arrangements</a:t>
            </a:r>
            <a:endParaRPr b="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4"/>
          <p:cNvPicPr preferRelativeResize="0"/>
          <p:nvPr/>
        </p:nvPicPr>
        <p:blipFill rotWithShape="1">
          <a:blip r:embed="rId3">
            <a:alphaModFix/>
          </a:blip>
          <a:srcRect l="45064"/>
          <a:stretch/>
        </p:blipFill>
        <p:spPr>
          <a:xfrm>
            <a:off x="291325" y="252900"/>
            <a:ext cx="2141100" cy="2580075"/>
          </a:xfrm>
          <a:prstGeom prst="rect">
            <a:avLst/>
          </a:prstGeom>
          <a:noFill/>
          <a:ln>
            <a:noFill/>
          </a:ln>
        </p:spPr>
      </p:pic>
      <p:sp>
        <p:nvSpPr>
          <p:cNvPr id="125" name="Google Shape;125;p24"/>
          <p:cNvSpPr txBox="1"/>
          <p:nvPr/>
        </p:nvSpPr>
        <p:spPr>
          <a:xfrm>
            <a:off x="152125" y="2883200"/>
            <a:ext cx="22803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Output Stabilizer design taken from : </a:t>
            </a:r>
            <a:endParaRPr sz="1100"/>
          </a:p>
          <a:p>
            <a:pPr marL="0" lvl="0" indent="0" algn="l" rtl="0">
              <a:spcBef>
                <a:spcPts val="0"/>
              </a:spcBef>
              <a:spcAft>
                <a:spcPts val="0"/>
              </a:spcAft>
              <a:buNone/>
            </a:pPr>
            <a:endParaRPr sz="1100"/>
          </a:p>
          <a:p>
            <a:pPr marL="0" lvl="0" indent="0" algn="l" rtl="0">
              <a:spcBef>
                <a:spcPts val="0"/>
              </a:spcBef>
              <a:spcAft>
                <a:spcPts val="0"/>
              </a:spcAft>
              <a:buClr>
                <a:schemeClr val="dk1"/>
              </a:buClr>
              <a:buSzPts val="1100"/>
              <a:buFont typeface="Arial"/>
              <a:buNone/>
            </a:pPr>
            <a:r>
              <a:rPr lang="en" sz="1100"/>
              <a:t>“ Performance of a Nonlinear Electromagnetic Energy Harvester–Structure System under Random Excitation “ </a:t>
            </a:r>
            <a:endParaRPr sz="1100"/>
          </a:p>
          <a:p>
            <a:pPr marL="0" lvl="0" indent="0" algn="ctr" rtl="0">
              <a:spcBef>
                <a:spcPts val="0"/>
              </a:spcBef>
              <a:spcAft>
                <a:spcPts val="0"/>
              </a:spcAft>
              <a:buNone/>
            </a:pPr>
            <a:endParaRPr sz="1100"/>
          </a:p>
        </p:txBody>
      </p:sp>
      <p:pic>
        <p:nvPicPr>
          <p:cNvPr id="126" name="Google Shape;126;p24"/>
          <p:cNvPicPr preferRelativeResize="0"/>
          <p:nvPr/>
        </p:nvPicPr>
        <p:blipFill>
          <a:blip r:embed="rId4">
            <a:alphaModFix/>
          </a:blip>
          <a:stretch>
            <a:fillRect/>
          </a:stretch>
        </p:blipFill>
        <p:spPr>
          <a:xfrm>
            <a:off x="2553250" y="614525"/>
            <a:ext cx="6468475" cy="2886359"/>
          </a:xfrm>
          <a:prstGeom prst="rect">
            <a:avLst/>
          </a:prstGeom>
          <a:noFill/>
          <a:ln>
            <a:noFill/>
          </a:ln>
        </p:spPr>
      </p:pic>
      <p:sp>
        <p:nvSpPr>
          <p:cNvPr id="127" name="Google Shape;127;p24"/>
          <p:cNvSpPr txBox="1"/>
          <p:nvPr/>
        </p:nvSpPr>
        <p:spPr>
          <a:xfrm>
            <a:off x="4913525" y="3737050"/>
            <a:ext cx="27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Multisim Simulation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p:nvPr/>
        </p:nvSpPr>
        <p:spPr>
          <a:xfrm>
            <a:off x="3598525" y="1315125"/>
            <a:ext cx="3546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FF0000"/>
                </a:solidFill>
              </a:rPr>
              <a:t>Conclusion</a:t>
            </a:r>
            <a:endParaRPr sz="1600" b="1">
              <a:solidFill>
                <a:srgbClr val="FF0000"/>
              </a:solidFill>
            </a:endParaRPr>
          </a:p>
        </p:txBody>
      </p:sp>
      <p:sp>
        <p:nvSpPr>
          <p:cNvPr id="133" name="Google Shape;133;p25"/>
          <p:cNvSpPr txBox="1"/>
          <p:nvPr/>
        </p:nvSpPr>
        <p:spPr>
          <a:xfrm>
            <a:off x="1432650" y="1746225"/>
            <a:ext cx="6278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The optimized harvester with </a:t>
            </a:r>
            <a:r>
              <a:rPr lang="en" sz="1700">
                <a:solidFill>
                  <a:schemeClr val="dk1"/>
                </a:solidFill>
              </a:rPr>
              <a:t>3 magnets </a:t>
            </a:r>
            <a:r>
              <a:rPr lang="en" sz="1700"/>
              <a:t>produces a maximum 4.84 mW of power with a load resistance of 1.0 k. It also has a very low resonance frequency of about 6 Hz which is also very much convenient for human wearable and wireless sensor node applications.</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137"/>
        <p:cNvGrpSpPr/>
        <p:nvPr/>
      </p:nvGrpSpPr>
      <p:grpSpPr>
        <a:xfrm>
          <a:off x="0" y="0"/>
          <a:ext cx="0" cy="0"/>
          <a:chOff x="0" y="0"/>
          <a:chExt cx="0" cy="0"/>
        </a:xfrm>
      </p:grpSpPr>
      <p:sp>
        <p:nvSpPr>
          <p:cNvPr id="138" name="Google Shape;138;p26"/>
          <p:cNvSpPr txBox="1"/>
          <p:nvPr/>
        </p:nvSpPr>
        <p:spPr>
          <a:xfrm>
            <a:off x="1335225" y="1925250"/>
            <a:ext cx="6687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0000FF"/>
                </a:solidFill>
              </a:rPr>
              <a:t>A low frequency rotational Electromagnetic Energy Harvester using magnetic Plucking mechanism</a:t>
            </a:r>
            <a:endParaRPr sz="1700">
              <a:solidFill>
                <a:srgbClr val="0000FF"/>
              </a:solidFill>
            </a:endParaRPr>
          </a:p>
        </p:txBody>
      </p:sp>
      <p:sp>
        <p:nvSpPr>
          <p:cNvPr id="139" name="Google Shape;139;p26"/>
          <p:cNvSpPr txBox="1"/>
          <p:nvPr/>
        </p:nvSpPr>
        <p:spPr>
          <a:xfrm>
            <a:off x="4168225" y="2716875"/>
            <a:ext cx="179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2022 </a:t>
            </a: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7"/>
          <p:cNvPicPr preferRelativeResize="0"/>
          <p:nvPr/>
        </p:nvPicPr>
        <p:blipFill>
          <a:blip r:embed="rId3">
            <a:alphaModFix/>
          </a:blip>
          <a:stretch>
            <a:fillRect/>
          </a:stretch>
        </p:blipFill>
        <p:spPr>
          <a:xfrm>
            <a:off x="105950" y="82750"/>
            <a:ext cx="4233826" cy="2030963"/>
          </a:xfrm>
          <a:prstGeom prst="rect">
            <a:avLst/>
          </a:prstGeom>
          <a:noFill/>
          <a:ln>
            <a:noFill/>
          </a:ln>
        </p:spPr>
      </p:pic>
      <p:sp>
        <p:nvSpPr>
          <p:cNvPr id="145" name="Google Shape;145;p27"/>
          <p:cNvSpPr txBox="1"/>
          <p:nvPr/>
        </p:nvSpPr>
        <p:spPr>
          <a:xfrm>
            <a:off x="4339775" y="139325"/>
            <a:ext cx="46818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driving magnet is fixed to the wheel of a car. There is also another magnet called generating magnet fixed on a stationary base plate. Whenever the GM comes in the field of effect of the DM , it gets a slight rotational motion. This configuration is kind of like an induction motor. The DM while rotating cuts a coil and generates voltage/emf. Hence mechanical energy is converted into electrical energy. </a:t>
            </a:r>
            <a:endParaRPr/>
          </a:p>
          <a:p>
            <a:pPr marL="0" lvl="0" indent="0" algn="l" rtl="0">
              <a:spcBef>
                <a:spcPts val="0"/>
              </a:spcBef>
              <a:spcAft>
                <a:spcPts val="0"/>
              </a:spcAft>
              <a:buNone/>
            </a:pPr>
            <a:endParaRPr/>
          </a:p>
          <a:p>
            <a:pPr marL="0" lvl="0" indent="0" algn="l" rtl="0">
              <a:spcBef>
                <a:spcPts val="0"/>
              </a:spcBef>
              <a:spcAft>
                <a:spcPts val="0"/>
              </a:spcAft>
              <a:buNone/>
            </a:pPr>
            <a:r>
              <a:rPr lang="en"/>
              <a:t>The Generating magnet rotation will soon damp out and the DM will again retrigger it on the next passing.</a:t>
            </a:r>
            <a:endParaRPr/>
          </a:p>
          <a:p>
            <a:pPr marL="0" lvl="0" indent="0" algn="l" rtl="0">
              <a:spcBef>
                <a:spcPts val="0"/>
              </a:spcBef>
              <a:spcAft>
                <a:spcPts val="0"/>
              </a:spcAft>
              <a:buNone/>
            </a:pPr>
            <a:endParaRPr/>
          </a:p>
          <a:p>
            <a:pPr marL="0" lvl="0" indent="0" algn="l" rtl="0">
              <a:spcBef>
                <a:spcPts val="0"/>
              </a:spcBef>
              <a:spcAft>
                <a:spcPts val="0"/>
              </a:spcAft>
              <a:buNone/>
            </a:pPr>
            <a:r>
              <a:rPr lang="en"/>
              <a:t>Now the GM can be at any angle when DM passes it again , so a Resetting magnet or RM is used to reset the position of the GM magnet each time the DM has to pass.</a:t>
            </a:r>
            <a:endParaRPr/>
          </a:p>
          <a:p>
            <a:pPr marL="0" lvl="0" indent="0" algn="l" rtl="0">
              <a:spcBef>
                <a:spcPts val="0"/>
              </a:spcBef>
              <a:spcAft>
                <a:spcPts val="0"/>
              </a:spcAft>
              <a:buNone/>
            </a:pPr>
            <a:endParaRPr/>
          </a:p>
          <a:p>
            <a:pPr marL="0" lvl="0" indent="0" algn="l" rtl="0">
              <a:spcBef>
                <a:spcPts val="0"/>
              </a:spcBef>
              <a:spcAft>
                <a:spcPts val="0"/>
              </a:spcAft>
              <a:buNone/>
            </a:pPr>
            <a:r>
              <a:rPr lang="en"/>
              <a:t>Hence voltage is induced and can be calculated by Faraday’s law</a:t>
            </a:r>
            <a:endParaRPr/>
          </a:p>
        </p:txBody>
      </p:sp>
      <p:pic>
        <p:nvPicPr>
          <p:cNvPr id="146" name="Google Shape;146;p27"/>
          <p:cNvPicPr preferRelativeResize="0"/>
          <p:nvPr/>
        </p:nvPicPr>
        <p:blipFill>
          <a:blip r:embed="rId4">
            <a:alphaModFix/>
          </a:blip>
          <a:stretch>
            <a:fillRect/>
          </a:stretch>
        </p:blipFill>
        <p:spPr>
          <a:xfrm>
            <a:off x="254300" y="2113725"/>
            <a:ext cx="4085475" cy="2828396"/>
          </a:xfrm>
          <a:prstGeom prst="rect">
            <a:avLst/>
          </a:prstGeom>
          <a:noFill/>
          <a:ln>
            <a:noFill/>
          </a:ln>
        </p:spPr>
      </p:pic>
      <p:pic>
        <p:nvPicPr>
          <p:cNvPr id="147" name="Google Shape;147;p27"/>
          <p:cNvPicPr preferRelativeResize="0"/>
          <p:nvPr/>
        </p:nvPicPr>
        <p:blipFill>
          <a:blip r:embed="rId5">
            <a:alphaModFix/>
          </a:blip>
          <a:stretch>
            <a:fillRect/>
          </a:stretch>
        </p:blipFill>
        <p:spPr>
          <a:xfrm>
            <a:off x="5850601" y="4163050"/>
            <a:ext cx="2257425" cy="67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p:nvPr/>
        </p:nvSpPr>
        <p:spPr>
          <a:xfrm>
            <a:off x="1001050" y="449775"/>
            <a:ext cx="75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 tried to make a mechanical equivalent model of this configuration in simulink </a:t>
            </a:r>
            <a:endParaRPr/>
          </a:p>
        </p:txBody>
      </p:sp>
      <p:pic>
        <p:nvPicPr>
          <p:cNvPr id="153" name="Google Shape;153;p28"/>
          <p:cNvPicPr preferRelativeResize="0"/>
          <p:nvPr/>
        </p:nvPicPr>
        <p:blipFill>
          <a:blip r:embed="rId3">
            <a:alphaModFix/>
          </a:blip>
          <a:stretch>
            <a:fillRect/>
          </a:stretch>
        </p:blipFill>
        <p:spPr>
          <a:xfrm>
            <a:off x="108675" y="809950"/>
            <a:ext cx="6366424" cy="3546275"/>
          </a:xfrm>
          <a:prstGeom prst="rect">
            <a:avLst/>
          </a:prstGeom>
          <a:noFill/>
          <a:ln>
            <a:noFill/>
          </a:ln>
        </p:spPr>
      </p:pic>
      <p:sp>
        <p:nvSpPr>
          <p:cNvPr id="154" name="Google Shape;154;p28"/>
          <p:cNvSpPr txBox="1"/>
          <p:nvPr/>
        </p:nvSpPr>
        <p:spPr>
          <a:xfrm>
            <a:off x="6735550" y="939225"/>
            <a:ext cx="18456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motion of the DM and periodic plucking of GM is kind of like a dc servo motor being controlled by a pwm wave. When the PWM wave is high the motor is on else the power is off and the motor slowly turns off due to damping to be triggered again by the next pwm trigger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9"/>
          <p:cNvPicPr preferRelativeResize="0"/>
          <p:nvPr/>
        </p:nvPicPr>
        <p:blipFill>
          <a:blip r:embed="rId3">
            <a:alphaModFix/>
          </a:blip>
          <a:stretch>
            <a:fillRect/>
          </a:stretch>
        </p:blipFill>
        <p:spPr>
          <a:xfrm>
            <a:off x="895925" y="134900"/>
            <a:ext cx="7119175" cy="3416550"/>
          </a:xfrm>
          <a:prstGeom prst="rect">
            <a:avLst/>
          </a:prstGeom>
          <a:noFill/>
          <a:ln>
            <a:noFill/>
          </a:ln>
        </p:spPr>
      </p:pic>
      <p:sp>
        <p:nvSpPr>
          <p:cNvPr id="160" name="Google Shape;160;p29"/>
          <p:cNvSpPr txBox="1"/>
          <p:nvPr/>
        </p:nvSpPr>
        <p:spPr>
          <a:xfrm>
            <a:off x="542350" y="3787650"/>
            <a:ext cx="73830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t>The pwm wave is passed through a h-bridge controlling the flow of current through the windings of the dc motor. The torque produced is finally passed through a gear-box for adjusting the angular velocity.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30"/>
          <p:cNvPicPr preferRelativeResize="0"/>
          <p:nvPr/>
        </p:nvPicPr>
        <p:blipFill rotWithShape="1">
          <a:blip r:embed="rId3">
            <a:alphaModFix/>
          </a:blip>
          <a:srcRect t="23094"/>
          <a:stretch/>
        </p:blipFill>
        <p:spPr>
          <a:xfrm>
            <a:off x="126175" y="122475"/>
            <a:ext cx="8845999" cy="3726399"/>
          </a:xfrm>
          <a:prstGeom prst="rect">
            <a:avLst/>
          </a:prstGeom>
          <a:noFill/>
          <a:ln>
            <a:noFill/>
          </a:ln>
        </p:spPr>
      </p:pic>
      <p:sp>
        <p:nvSpPr>
          <p:cNvPr id="166" name="Google Shape;166;p30"/>
          <p:cNvSpPr txBox="1"/>
          <p:nvPr/>
        </p:nvSpPr>
        <p:spPr>
          <a:xfrm>
            <a:off x="569075" y="4006350"/>
            <a:ext cx="7960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Now as in the paper the magnet GM will rotate and cut coils in turn generating voltage. Similarly here I have used a rotational Electromechanical Converter and converted the rotational motion of the motor ( which is basically the GM ) to electric potential which comes out to be 1.745 V</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1"/>
          <p:cNvPicPr preferRelativeResize="0"/>
          <p:nvPr/>
        </p:nvPicPr>
        <p:blipFill>
          <a:blip r:embed="rId3">
            <a:alphaModFix/>
          </a:blip>
          <a:stretch>
            <a:fillRect/>
          </a:stretch>
        </p:blipFill>
        <p:spPr>
          <a:xfrm>
            <a:off x="99925" y="1253400"/>
            <a:ext cx="8839200" cy="2636708"/>
          </a:xfrm>
          <a:prstGeom prst="rect">
            <a:avLst/>
          </a:prstGeom>
          <a:noFill/>
          <a:ln>
            <a:noFill/>
          </a:ln>
        </p:spPr>
      </p:pic>
      <p:sp>
        <p:nvSpPr>
          <p:cNvPr id="172" name="Google Shape;172;p31"/>
          <p:cNvSpPr txBox="1"/>
          <p:nvPr/>
        </p:nvSpPr>
        <p:spPr>
          <a:xfrm>
            <a:off x="3402800" y="761050"/>
            <a:ext cx="5379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00"/>
                </a:solidFill>
              </a:rPr>
              <a:t>Complete Design</a:t>
            </a:r>
            <a:endParaRPr sz="1700"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2"/>
          <p:cNvPicPr preferRelativeResize="0"/>
          <p:nvPr/>
        </p:nvPicPr>
        <p:blipFill>
          <a:blip r:embed="rId3">
            <a:alphaModFix/>
          </a:blip>
          <a:stretch>
            <a:fillRect/>
          </a:stretch>
        </p:blipFill>
        <p:spPr>
          <a:xfrm>
            <a:off x="152400" y="0"/>
            <a:ext cx="3053228" cy="4991100"/>
          </a:xfrm>
          <a:prstGeom prst="rect">
            <a:avLst/>
          </a:prstGeom>
          <a:noFill/>
          <a:ln>
            <a:noFill/>
          </a:ln>
        </p:spPr>
      </p:pic>
      <p:pic>
        <p:nvPicPr>
          <p:cNvPr id="178" name="Google Shape;178;p32"/>
          <p:cNvPicPr preferRelativeResize="0"/>
          <p:nvPr/>
        </p:nvPicPr>
        <p:blipFill>
          <a:blip r:embed="rId4">
            <a:alphaModFix/>
          </a:blip>
          <a:stretch>
            <a:fillRect/>
          </a:stretch>
        </p:blipFill>
        <p:spPr>
          <a:xfrm>
            <a:off x="3075400" y="152400"/>
            <a:ext cx="2832886" cy="4838700"/>
          </a:xfrm>
          <a:prstGeom prst="rect">
            <a:avLst/>
          </a:prstGeom>
          <a:noFill/>
          <a:ln>
            <a:noFill/>
          </a:ln>
        </p:spPr>
      </p:pic>
      <p:pic>
        <p:nvPicPr>
          <p:cNvPr id="179" name="Google Shape;179;p32"/>
          <p:cNvPicPr preferRelativeResize="0"/>
          <p:nvPr/>
        </p:nvPicPr>
        <p:blipFill>
          <a:blip r:embed="rId5">
            <a:alphaModFix/>
          </a:blip>
          <a:stretch>
            <a:fillRect/>
          </a:stretch>
        </p:blipFill>
        <p:spPr>
          <a:xfrm rot="5400000">
            <a:off x="5136548" y="1109771"/>
            <a:ext cx="4475301" cy="2771550"/>
          </a:xfrm>
          <a:prstGeom prst="rect">
            <a:avLst/>
          </a:prstGeom>
          <a:noFill/>
          <a:ln>
            <a:noFill/>
          </a:ln>
        </p:spPr>
      </p:pic>
      <p:cxnSp>
        <p:nvCxnSpPr>
          <p:cNvPr id="180" name="Google Shape;180;p32"/>
          <p:cNvCxnSpPr/>
          <p:nvPr/>
        </p:nvCxnSpPr>
        <p:spPr>
          <a:xfrm rot="10800000" flipH="1">
            <a:off x="376125" y="4777000"/>
            <a:ext cx="8231400" cy="43800"/>
          </a:xfrm>
          <a:prstGeom prst="straightConnector1">
            <a:avLst/>
          </a:prstGeom>
          <a:noFill/>
          <a:ln w="76200" cap="flat" cmpd="sng">
            <a:solidFill>
              <a:srgbClr val="000000"/>
            </a:solidFill>
            <a:prstDash val="solid"/>
            <a:round/>
            <a:headEnd type="oval" w="med" len="med"/>
            <a:tailEnd type="triangle" w="med" len="med"/>
          </a:ln>
        </p:spPr>
      </p:cxnSp>
      <p:sp>
        <p:nvSpPr>
          <p:cNvPr id="181" name="Google Shape;181;p32"/>
          <p:cNvSpPr txBox="1"/>
          <p:nvPr/>
        </p:nvSpPr>
        <p:spPr>
          <a:xfrm>
            <a:off x="4572000" y="3763525"/>
            <a:ext cx="6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DM</a:t>
            </a:r>
            <a:endParaRPr/>
          </a:p>
        </p:txBody>
      </p:sp>
      <p:sp>
        <p:nvSpPr>
          <p:cNvPr id="182" name="Google Shape;182;p32"/>
          <p:cNvSpPr txBox="1"/>
          <p:nvPr/>
        </p:nvSpPr>
        <p:spPr>
          <a:xfrm>
            <a:off x="4572000" y="1242150"/>
            <a:ext cx="86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GM</a:t>
            </a:r>
            <a:endParaRPr/>
          </a:p>
        </p:txBody>
      </p:sp>
      <p:sp>
        <p:nvSpPr>
          <p:cNvPr id="183" name="Google Shape;183;p32"/>
          <p:cNvSpPr txBox="1"/>
          <p:nvPr/>
        </p:nvSpPr>
        <p:spPr>
          <a:xfrm>
            <a:off x="3782450" y="4777000"/>
            <a:ext cx="340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Motion of DM</a:t>
            </a:r>
            <a:endParaRPr/>
          </a:p>
        </p:txBody>
      </p:sp>
      <p:sp>
        <p:nvSpPr>
          <p:cNvPr id="184" name="Google Shape;184;p32"/>
          <p:cNvSpPr txBox="1"/>
          <p:nvPr/>
        </p:nvSpPr>
        <p:spPr>
          <a:xfrm>
            <a:off x="3114150" y="-28475"/>
            <a:ext cx="3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FEMM Simulation of DM and GM</a:t>
            </a:r>
            <a:endParaRPr/>
          </a:p>
        </p:txBody>
      </p:sp>
      <p:cxnSp>
        <p:nvCxnSpPr>
          <p:cNvPr id="185" name="Google Shape;185;p32"/>
          <p:cNvCxnSpPr/>
          <p:nvPr/>
        </p:nvCxnSpPr>
        <p:spPr>
          <a:xfrm rot="10800000" flipH="1">
            <a:off x="4225025" y="2466875"/>
            <a:ext cx="1215900" cy="17400"/>
          </a:xfrm>
          <a:prstGeom prst="straightConnector1">
            <a:avLst/>
          </a:prstGeom>
          <a:noFill/>
          <a:ln w="38100" cap="flat" cmpd="sng">
            <a:solidFill>
              <a:srgbClr val="FFFFFF"/>
            </a:solidFill>
            <a:prstDash val="solid"/>
            <a:round/>
            <a:headEnd type="none" w="med" len="med"/>
            <a:tailEnd type="none" w="med" len="med"/>
          </a:ln>
        </p:spPr>
      </p:cxnSp>
      <p:cxnSp>
        <p:nvCxnSpPr>
          <p:cNvPr id="186" name="Google Shape;186;p32"/>
          <p:cNvCxnSpPr/>
          <p:nvPr/>
        </p:nvCxnSpPr>
        <p:spPr>
          <a:xfrm rot="10800000" flipH="1">
            <a:off x="7185350" y="2554350"/>
            <a:ext cx="1215900" cy="17400"/>
          </a:xfrm>
          <a:prstGeom prst="straightConnector1">
            <a:avLst/>
          </a:prstGeom>
          <a:noFill/>
          <a:ln w="38100" cap="flat" cmpd="sng">
            <a:solidFill>
              <a:srgbClr val="FFFFFF"/>
            </a:solidFill>
            <a:prstDash val="solid"/>
            <a:round/>
            <a:headEnd type="none" w="med" len="med"/>
            <a:tailEnd type="none" w="med" len="med"/>
          </a:ln>
        </p:spPr>
      </p:cxnSp>
      <p:sp>
        <p:nvSpPr>
          <p:cNvPr id="187" name="Google Shape;187;p32"/>
          <p:cNvSpPr txBox="1"/>
          <p:nvPr/>
        </p:nvSpPr>
        <p:spPr>
          <a:xfrm>
            <a:off x="4688625" y="2038163"/>
            <a:ext cx="21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a:t>
            </a:r>
            <a:endParaRPr/>
          </a:p>
        </p:txBody>
      </p:sp>
      <p:sp>
        <p:nvSpPr>
          <p:cNvPr id="188" name="Google Shape;188;p32"/>
          <p:cNvSpPr txBox="1"/>
          <p:nvPr/>
        </p:nvSpPr>
        <p:spPr>
          <a:xfrm>
            <a:off x="4688625" y="2512775"/>
            <a:ext cx="49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a:t>
            </a:r>
            <a:endParaRPr/>
          </a:p>
        </p:txBody>
      </p:sp>
      <p:sp>
        <p:nvSpPr>
          <p:cNvPr id="189" name="Google Shape;189;p32"/>
          <p:cNvSpPr txBox="1"/>
          <p:nvPr/>
        </p:nvSpPr>
        <p:spPr>
          <a:xfrm>
            <a:off x="7575300" y="2134375"/>
            <a:ext cx="39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a:t>
            </a:r>
            <a:endParaRPr/>
          </a:p>
        </p:txBody>
      </p:sp>
      <p:sp>
        <p:nvSpPr>
          <p:cNvPr id="190" name="Google Shape;190;p32"/>
          <p:cNvSpPr txBox="1"/>
          <p:nvPr/>
        </p:nvSpPr>
        <p:spPr>
          <a:xfrm>
            <a:off x="7610250" y="2591525"/>
            <a:ext cx="32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64"/>
        <p:cNvGrpSpPr/>
        <p:nvPr/>
      </p:nvGrpSpPr>
      <p:grpSpPr>
        <a:xfrm>
          <a:off x="0" y="0"/>
          <a:ext cx="0" cy="0"/>
          <a:chOff x="0" y="0"/>
          <a:chExt cx="0" cy="0"/>
        </a:xfrm>
      </p:grpSpPr>
      <p:sp>
        <p:nvSpPr>
          <p:cNvPr id="65" name="Google Shape;65;p15"/>
          <p:cNvSpPr txBox="1"/>
          <p:nvPr/>
        </p:nvSpPr>
        <p:spPr>
          <a:xfrm>
            <a:off x="1808250" y="1908725"/>
            <a:ext cx="5505300" cy="1348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2200" b="1">
                <a:solidFill>
                  <a:srgbClr val="9900FF"/>
                </a:solidFill>
              </a:rPr>
              <a:t>A Study of an Electromagnetic Energy Harvester Using Multi-Pole Magnet </a:t>
            </a:r>
            <a:endParaRPr sz="2200" b="1">
              <a:solidFill>
                <a:srgbClr val="9900FF"/>
              </a:solidFill>
            </a:endParaRPr>
          </a:p>
          <a:p>
            <a:pPr marL="0" lvl="0" indent="0" algn="ctr" rtl="0">
              <a:spcBef>
                <a:spcPts val="0"/>
              </a:spcBef>
              <a:spcAft>
                <a:spcPts val="0"/>
              </a:spcAft>
              <a:buNone/>
            </a:pPr>
            <a:endParaRPr sz="2500"/>
          </a:p>
        </p:txBody>
      </p:sp>
      <p:sp>
        <p:nvSpPr>
          <p:cNvPr id="66" name="Google Shape;66;p15"/>
          <p:cNvSpPr txBox="1"/>
          <p:nvPr/>
        </p:nvSpPr>
        <p:spPr>
          <a:xfrm>
            <a:off x="4044550" y="2856725"/>
            <a:ext cx="1255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00FF"/>
                </a:solidFill>
              </a:rPr>
              <a:t>2013</a:t>
            </a:r>
            <a:endParaRPr sz="1500" b="1">
              <a:solidFill>
                <a:srgbClr val="FF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94"/>
        <p:cNvGrpSpPr/>
        <p:nvPr/>
      </p:nvGrpSpPr>
      <p:grpSpPr>
        <a:xfrm>
          <a:off x="0" y="0"/>
          <a:ext cx="0" cy="0"/>
          <a:chOff x="0" y="0"/>
          <a:chExt cx="0" cy="0"/>
        </a:xfrm>
      </p:grpSpPr>
      <p:sp>
        <p:nvSpPr>
          <p:cNvPr id="195" name="Google Shape;195;p33"/>
          <p:cNvSpPr txBox="1"/>
          <p:nvPr/>
        </p:nvSpPr>
        <p:spPr>
          <a:xfrm>
            <a:off x="1002800" y="1910450"/>
            <a:ext cx="7555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0000"/>
                </a:solidFill>
              </a:rPr>
              <a:t>Rotational Electromagnetic Energy Harvester for human motion application at  Low frequency</a:t>
            </a:r>
            <a:endParaRPr sz="1600" b="1">
              <a:solidFill>
                <a:srgbClr val="FF0000"/>
              </a:solidFill>
            </a:endParaRPr>
          </a:p>
        </p:txBody>
      </p:sp>
      <p:sp>
        <p:nvSpPr>
          <p:cNvPr id="196" name="Google Shape;196;p33"/>
          <p:cNvSpPr txBox="1"/>
          <p:nvPr/>
        </p:nvSpPr>
        <p:spPr>
          <a:xfrm>
            <a:off x="4430250" y="2632050"/>
            <a:ext cx="15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FF"/>
                </a:solidFill>
              </a:rPr>
              <a:t>2020</a:t>
            </a:r>
            <a:endParaRPr>
              <a:solidFill>
                <a:srgbClr val="0000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4"/>
          <p:cNvPicPr preferRelativeResize="0"/>
          <p:nvPr/>
        </p:nvPicPr>
        <p:blipFill>
          <a:blip r:embed="rId3">
            <a:alphaModFix/>
          </a:blip>
          <a:stretch>
            <a:fillRect/>
          </a:stretch>
        </p:blipFill>
        <p:spPr>
          <a:xfrm>
            <a:off x="152400" y="152400"/>
            <a:ext cx="4951753" cy="4838699"/>
          </a:xfrm>
          <a:prstGeom prst="rect">
            <a:avLst/>
          </a:prstGeom>
          <a:noFill/>
          <a:ln>
            <a:noFill/>
          </a:ln>
        </p:spPr>
      </p:pic>
      <p:sp>
        <p:nvSpPr>
          <p:cNvPr id="202" name="Google Shape;202;p34"/>
          <p:cNvSpPr txBox="1"/>
          <p:nvPr/>
        </p:nvSpPr>
        <p:spPr>
          <a:xfrm>
            <a:off x="5104150" y="253050"/>
            <a:ext cx="3836400" cy="471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configuration is kind of like nut and screw. We are forcing a nut into a screw and the screw is only rotationally free to move in plane perpendicular to the nut motion ; so it spins. </a:t>
            </a:r>
            <a:endParaRPr/>
          </a:p>
          <a:p>
            <a:pPr marL="0" lvl="0" indent="0" algn="l" rtl="0">
              <a:spcBef>
                <a:spcPts val="0"/>
              </a:spcBef>
              <a:spcAft>
                <a:spcPts val="0"/>
              </a:spcAft>
              <a:buNone/>
            </a:pPr>
            <a:endParaRPr/>
          </a:p>
          <a:p>
            <a:pPr marL="0" lvl="0" indent="0" algn="l" rtl="0">
              <a:spcBef>
                <a:spcPts val="0"/>
              </a:spcBef>
              <a:spcAft>
                <a:spcPts val="0"/>
              </a:spcAft>
              <a:buNone/>
            </a:pPr>
            <a:r>
              <a:rPr lang="en"/>
              <a:t>Now here the screw is a circular disk with a dumbbell shaped hole, The nut is in the shape of a double helix and when we are pushing it in, we are basically applying a torsion force which is twisting and rotating the cylindrical disk.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cylindrical disk has magnets attached to it. The whole system is in a enclosure which has coils aligned on the wall.</a:t>
            </a:r>
            <a:endParaRPr/>
          </a:p>
          <a:p>
            <a:pPr marL="0" lvl="0" indent="0" algn="l" rtl="0">
              <a:spcBef>
                <a:spcPts val="0"/>
              </a:spcBef>
              <a:spcAft>
                <a:spcPts val="0"/>
              </a:spcAft>
              <a:buNone/>
            </a:pPr>
            <a:endParaRPr/>
          </a:p>
          <a:p>
            <a:pPr marL="0" lvl="0" indent="0" algn="l" rtl="0">
              <a:spcBef>
                <a:spcPts val="0"/>
              </a:spcBef>
              <a:spcAft>
                <a:spcPts val="0"/>
              </a:spcAft>
              <a:buNone/>
            </a:pPr>
            <a:r>
              <a:rPr lang="en"/>
              <a:t>So when the disk rotates the magnets do the same and a rotating magnetic field cuts the coils and generated voltage. Thus Electromagnetic Energy is generated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5"/>
          <p:cNvPicPr preferRelativeResize="0"/>
          <p:nvPr/>
        </p:nvPicPr>
        <p:blipFill>
          <a:blip r:embed="rId3">
            <a:alphaModFix/>
          </a:blip>
          <a:stretch>
            <a:fillRect/>
          </a:stretch>
        </p:blipFill>
        <p:spPr>
          <a:xfrm>
            <a:off x="112225" y="132300"/>
            <a:ext cx="5657850" cy="1771650"/>
          </a:xfrm>
          <a:prstGeom prst="rect">
            <a:avLst/>
          </a:prstGeom>
          <a:noFill/>
          <a:ln>
            <a:noFill/>
          </a:ln>
        </p:spPr>
      </p:pic>
      <p:pic>
        <p:nvPicPr>
          <p:cNvPr id="208" name="Google Shape;208;p35"/>
          <p:cNvPicPr preferRelativeResize="0"/>
          <p:nvPr/>
        </p:nvPicPr>
        <p:blipFill>
          <a:blip r:embed="rId4">
            <a:alphaModFix/>
          </a:blip>
          <a:stretch>
            <a:fillRect/>
          </a:stretch>
        </p:blipFill>
        <p:spPr>
          <a:xfrm>
            <a:off x="112225" y="2006150"/>
            <a:ext cx="3207749" cy="2914625"/>
          </a:xfrm>
          <a:prstGeom prst="rect">
            <a:avLst/>
          </a:prstGeom>
          <a:noFill/>
          <a:ln>
            <a:noFill/>
          </a:ln>
        </p:spPr>
      </p:pic>
      <p:pic>
        <p:nvPicPr>
          <p:cNvPr id="209" name="Google Shape;209;p35"/>
          <p:cNvPicPr preferRelativeResize="0"/>
          <p:nvPr/>
        </p:nvPicPr>
        <p:blipFill rotWithShape="1">
          <a:blip r:embed="rId5">
            <a:alphaModFix/>
          </a:blip>
          <a:srcRect b="-1719"/>
          <a:stretch/>
        </p:blipFill>
        <p:spPr>
          <a:xfrm>
            <a:off x="3319968" y="2006150"/>
            <a:ext cx="3328218" cy="2964875"/>
          </a:xfrm>
          <a:prstGeom prst="rect">
            <a:avLst/>
          </a:prstGeom>
          <a:noFill/>
          <a:ln>
            <a:noFill/>
          </a:ln>
        </p:spPr>
      </p:pic>
      <p:sp>
        <p:nvSpPr>
          <p:cNvPr id="210" name="Google Shape;210;p35"/>
          <p:cNvSpPr txBox="1"/>
          <p:nvPr/>
        </p:nvSpPr>
        <p:spPr>
          <a:xfrm>
            <a:off x="1667600" y="4189625"/>
            <a:ext cx="3094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My FEMM Simulation for 4 and 8 magnet configs</a:t>
            </a:r>
            <a:endParaRPr/>
          </a:p>
        </p:txBody>
      </p:sp>
      <p:sp>
        <p:nvSpPr>
          <p:cNvPr id="211" name="Google Shape;211;p35"/>
          <p:cNvSpPr txBox="1"/>
          <p:nvPr/>
        </p:nvSpPr>
        <p:spPr>
          <a:xfrm>
            <a:off x="6801075" y="772625"/>
            <a:ext cx="2252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voltage output for both 4 and 8 magnet configs are almost same but the 8 magnet config has more power output as the flux lines are being cut frequently. Also increasing the number of magnets not necessarily increases voltage. The 6 config produces less voltage than 4 as  phase of the outputs from each coil should be synchronized.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6"/>
          <p:cNvPicPr preferRelativeResize="0"/>
          <p:nvPr/>
        </p:nvPicPr>
        <p:blipFill>
          <a:blip r:embed="rId3">
            <a:alphaModFix/>
          </a:blip>
          <a:stretch>
            <a:fillRect/>
          </a:stretch>
        </p:blipFill>
        <p:spPr>
          <a:xfrm>
            <a:off x="554225" y="192575"/>
            <a:ext cx="7904399" cy="3603275"/>
          </a:xfrm>
          <a:prstGeom prst="rect">
            <a:avLst/>
          </a:prstGeom>
          <a:noFill/>
          <a:ln>
            <a:noFill/>
          </a:ln>
        </p:spPr>
      </p:pic>
      <p:sp>
        <p:nvSpPr>
          <p:cNvPr id="217" name="Google Shape;217;p36"/>
          <p:cNvSpPr txBox="1"/>
          <p:nvPr/>
        </p:nvSpPr>
        <p:spPr>
          <a:xfrm>
            <a:off x="582650" y="70325"/>
            <a:ext cx="2571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1"/>
                </a:solidFill>
              </a:rPr>
              <a:t>Simulink model I designed</a:t>
            </a:r>
            <a:endParaRPr sz="1500">
              <a:solidFill>
                <a:schemeClr val="accent1"/>
              </a:solidFill>
            </a:endParaRPr>
          </a:p>
        </p:txBody>
      </p:sp>
      <p:sp>
        <p:nvSpPr>
          <p:cNvPr id="218" name="Google Shape;218;p36"/>
          <p:cNvSpPr txBox="1"/>
          <p:nvPr/>
        </p:nvSpPr>
        <p:spPr>
          <a:xfrm>
            <a:off x="649050" y="3727050"/>
            <a:ext cx="78459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t>Here the translational motion of the nut or the twisted double helix is given by the group velocity block which is turning the screw. In simulink there is a block called axle wheel block. The axle wheel block is taking translational motion as input and giving rotational motion as output. This rotational motion is converted into voltage by Faraday’s law and finally we get our desired voltage.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7"/>
          <p:cNvPicPr preferRelativeResize="0"/>
          <p:nvPr/>
        </p:nvPicPr>
        <p:blipFill>
          <a:blip r:embed="rId3">
            <a:alphaModFix/>
          </a:blip>
          <a:stretch>
            <a:fillRect/>
          </a:stretch>
        </p:blipFill>
        <p:spPr>
          <a:xfrm>
            <a:off x="98225" y="0"/>
            <a:ext cx="3779501" cy="2848125"/>
          </a:xfrm>
          <a:prstGeom prst="rect">
            <a:avLst/>
          </a:prstGeom>
          <a:noFill/>
          <a:ln>
            <a:noFill/>
          </a:ln>
        </p:spPr>
      </p:pic>
      <p:sp>
        <p:nvSpPr>
          <p:cNvPr id="224" name="Google Shape;224;p37"/>
          <p:cNvSpPr txBox="1"/>
          <p:nvPr/>
        </p:nvSpPr>
        <p:spPr>
          <a:xfrm>
            <a:off x="4842125" y="411900"/>
            <a:ext cx="2953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 the paper the source of the translational motion is human foot step. I have simulated the exact nature of voltage generated in Multisim </a:t>
            </a:r>
            <a:endParaRPr/>
          </a:p>
        </p:txBody>
      </p:sp>
      <p:pic>
        <p:nvPicPr>
          <p:cNvPr id="225" name="Google Shape;225;p37"/>
          <p:cNvPicPr preferRelativeResize="0"/>
          <p:nvPr/>
        </p:nvPicPr>
        <p:blipFill>
          <a:blip r:embed="rId4">
            <a:alphaModFix/>
          </a:blip>
          <a:stretch>
            <a:fillRect/>
          </a:stretch>
        </p:blipFill>
        <p:spPr>
          <a:xfrm>
            <a:off x="4682500" y="2848125"/>
            <a:ext cx="4267200" cy="2247060"/>
          </a:xfrm>
          <a:prstGeom prst="rect">
            <a:avLst/>
          </a:prstGeom>
          <a:noFill/>
          <a:ln>
            <a:noFill/>
          </a:ln>
        </p:spPr>
      </p:pic>
      <p:pic>
        <p:nvPicPr>
          <p:cNvPr id="226" name="Google Shape;226;p37"/>
          <p:cNvPicPr preferRelativeResize="0"/>
          <p:nvPr/>
        </p:nvPicPr>
        <p:blipFill>
          <a:blip r:embed="rId5">
            <a:alphaModFix/>
          </a:blip>
          <a:stretch>
            <a:fillRect/>
          </a:stretch>
        </p:blipFill>
        <p:spPr>
          <a:xfrm>
            <a:off x="1267475" y="3020600"/>
            <a:ext cx="1986479" cy="199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8"/>
          <p:cNvPicPr preferRelativeResize="0"/>
          <p:nvPr/>
        </p:nvPicPr>
        <p:blipFill>
          <a:blip r:embed="rId3">
            <a:alphaModFix/>
          </a:blip>
          <a:stretch>
            <a:fillRect/>
          </a:stretch>
        </p:blipFill>
        <p:spPr>
          <a:xfrm>
            <a:off x="112225" y="500675"/>
            <a:ext cx="5791426" cy="3165601"/>
          </a:xfrm>
          <a:prstGeom prst="rect">
            <a:avLst/>
          </a:prstGeom>
          <a:noFill/>
          <a:ln>
            <a:noFill/>
          </a:ln>
        </p:spPr>
      </p:pic>
      <p:sp>
        <p:nvSpPr>
          <p:cNvPr id="232" name="Google Shape;232;p38"/>
          <p:cNvSpPr txBox="1"/>
          <p:nvPr/>
        </p:nvSpPr>
        <p:spPr>
          <a:xfrm>
            <a:off x="2632025" y="100475"/>
            <a:ext cx="349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Output of storage capacitor</a:t>
            </a:r>
            <a:endParaRPr/>
          </a:p>
        </p:txBody>
      </p:sp>
      <p:pic>
        <p:nvPicPr>
          <p:cNvPr id="233" name="Google Shape;233;p38"/>
          <p:cNvPicPr preferRelativeResize="0"/>
          <p:nvPr/>
        </p:nvPicPr>
        <p:blipFill>
          <a:blip r:embed="rId4">
            <a:alphaModFix/>
          </a:blip>
          <a:stretch>
            <a:fillRect/>
          </a:stretch>
        </p:blipFill>
        <p:spPr>
          <a:xfrm>
            <a:off x="3698613" y="2007563"/>
            <a:ext cx="5286375" cy="2562225"/>
          </a:xfrm>
          <a:prstGeom prst="rect">
            <a:avLst/>
          </a:prstGeom>
          <a:noFill/>
          <a:ln>
            <a:noFill/>
          </a:ln>
        </p:spPr>
      </p:pic>
      <p:sp>
        <p:nvSpPr>
          <p:cNvPr id="234" name="Google Shape;234;p38"/>
          <p:cNvSpPr txBox="1"/>
          <p:nvPr/>
        </p:nvSpPr>
        <p:spPr>
          <a:xfrm>
            <a:off x="1989075" y="2772675"/>
            <a:ext cx="70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Mine</a:t>
            </a:r>
            <a:endParaRPr/>
          </a:p>
        </p:txBody>
      </p:sp>
      <p:sp>
        <p:nvSpPr>
          <p:cNvPr id="235" name="Google Shape;235;p38"/>
          <p:cNvSpPr txBox="1"/>
          <p:nvPr/>
        </p:nvSpPr>
        <p:spPr>
          <a:xfrm>
            <a:off x="6198325" y="4671350"/>
            <a:ext cx="252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Paper</a:t>
            </a:r>
            <a:endParaRPr/>
          </a:p>
        </p:txBody>
      </p:sp>
      <p:pic>
        <p:nvPicPr>
          <p:cNvPr id="236" name="Google Shape;236;p38"/>
          <p:cNvPicPr preferRelativeResize="0"/>
          <p:nvPr/>
        </p:nvPicPr>
        <p:blipFill>
          <a:blip r:embed="rId5">
            <a:alphaModFix/>
          </a:blip>
          <a:stretch>
            <a:fillRect/>
          </a:stretch>
        </p:blipFill>
        <p:spPr>
          <a:xfrm>
            <a:off x="6198326" y="210976"/>
            <a:ext cx="2892450" cy="1346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240"/>
        <p:cNvGrpSpPr/>
        <p:nvPr/>
      </p:nvGrpSpPr>
      <p:grpSpPr>
        <a:xfrm>
          <a:off x="0" y="0"/>
          <a:ext cx="0" cy="0"/>
          <a:chOff x="0" y="0"/>
          <a:chExt cx="0" cy="0"/>
        </a:xfrm>
      </p:grpSpPr>
      <p:sp>
        <p:nvSpPr>
          <p:cNvPr id="241" name="Google Shape;241;p39"/>
          <p:cNvSpPr txBox="1"/>
          <p:nvPr/>
        </p:nvSpPr>
        <p:spPr>
          <a:xfrm>
            <a:off x="1908700" y="2159875"/>
            <a:ext cx="56358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9900FF"/>
                </a:solidFill>
              </a:rPr>
              <a:t>A novel electromagnetic energy harvester based on the bending of the sole</a:t>
            </a:r>
            <a:endParaRPr sz="1700" b="1">
              <a:solidFill>
                <a:srgbClr val="9900FF"/>
              </a:solidFill>
            </a:endParaRPr>
          </a:p>
        </p:txBody>
      </p:sp>
      <p:sp>
        <p:nvSpPr>
          <p:cNvPr id="242" name="Google Shape;242;p39"/>
          <p:cNvSpPr txBox="1"/>
          <p:nvPr/>
        </p:nvSpPr>
        <p:spPr>
          <a:xfrm>
            <a:off x="4138900" y="2867875"/>
            <a:ext cx="61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00"/>
                </a:solidFill>
              </a:rPr>
              <a:t>2022</a:t>
            </a:r>
            <a:endParaRPr b="1">
              <a:solidFill>
                <a:srgbClr val="FFFF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0"/>
          <p:cNvPicPr preferRelativeResize="0"/>
          <p:nvPr/>
        </p:nvPicPr>
        <p:blipFill>
          <a:blip r:embed="rId3">
            <a:alphaModFix/>
          </a:blip>
          <a:stretch>
            <a:fillRect/>
          </a:stretch>
        </p:blipFill>
        <p:spPr>
          <a:xfrm>
            <a:off x="152400" y="152400"/>
            <a:ext cx="4930825" cy="2895600"/>
          </a:xfrm>
          <a:prstGeom prst="rect">
            <a:avLst/>
          </a:prstGeom>
          <a:noFill/>
          <a:ln>
            <a:noFill/>
          </a:ln>
        </p:spPr>
      </p:pic>
      <p:sp>
        <p:nvSpPr>
          <p:cNvPr id="248" name="Google Shape;248;p40"/>
          <p:cNvSpPr txBox="1"/>
          <p:nvPr/>
        </p:nvSpPr>
        <p:spPr>
          <a:xfrm>
            <a:off x="4822025" y="152400"/>
            <a:ext cx="4239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Walking can be modelled as rotational motion with the front of the foot as the stationary point of rotation and the sole of the foot performing the rotational motion. Now this rotational motion is converted to the unidirectional rotation of the motor shaft by using Clutches and Gears.</a:t>
            </a:r>
            <a:endParaRPr/>
          </a:p>
        </p:txBody>
      </p:sp>
      <p:pic>
        <p:nvPicPr>
          <p:cNvPr id="249" name="Google Shape;249;p40"/>
          <p:cNvPicPr preferRelativeResize="0"/>
          <p:nvPr/>
        </p:nvPicPr>
        <p:blipFill>
          <a:blip r:embed="rId4">
            <a:alphaModFix/>
          </a:blip>
          <a:stretch>
            <a:fillRect/>
          </a:stretch>
        </p:blipFill>
        <p:spPr>
          <a:xfrm>
            <a:off x="5103862" y="2007200"/>
            <a:ext cx="3755975" cy="2860099"/>
          </a:xfrm>
          <a:prstGeom prst="rect">
            <a:avLst/>
          </a:prstGeom>
          <a:noFill/>
          <a:ln>
            <a:noFill/>
          </a:ln>
        </p:spPr>
      </p:pic>
      <p:sp>
        <p:nvSpPr>
          <p:cNvPr id="250" name="Google Shape;250;p40"/>
          <p:cNvSpPr txBox="1"/>
          <p:nvPr/>
        </p:nvSpPr>
        <p:spPr>
          <a:xfrm>
            <a:off x="472150" y="3345275"/>
            <a:ext cx="430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1" name="Google Shape;251;p40"/>
          <p:cNvSpPr txBox="1"/>
          <p:nvPr/>
        </p:nvSpPr>
        <p:spPr>
          <a:xfrm>
            <a:off x="691075" y="3466775"/>
            <a:ext cx="3529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paper demonstrates the various voltages generated at different walking velocities of 4 , 6 and 8 km/hr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p:nvPr/>
        </p:nvSpPr>
        <p:spPr>
          <a:xfrm>
            <a:off x="553738" y="489300"/>
            <a:ext cx="7775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For the process of energy generation they have used a commercially available electromagnetic generator (CHR-GM25-BK370) </a:t>
            </a:r>
            <a:endParaRPr/>
          </a:p>
        </p:txBody>
      </p:sp>
      <p:pic>
        <p:nvPicPr>
          <p:cNvPr id="257" name="Google Shape;257;p41"/>
          <p:cNvPicPr preferRelativeResize="0"/>
          <p:nvPr/>
        </p:nvPicPr>
        <p:blipFill>
          <a:blip r:embed="rId3">
            <a:alphaModFix/>
          </a:blip>
          <a:stretch>
            <a:fillRect/>
          </a:stretch>
        </p:blipFill>
        <p:spPr>
          <a:xfrm>
            <a:off x="1150288" y="1418376"/>
            <a:ext cx="6582277" cy="2690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42"/>
          <p:cNvPicPr preferRelativeResize="0"/>
          <p:nvPr/>
        </p:nvPicPr>
        <p:blipFill rotWithShape="1">
          <a:blip r:embed="rId3">
            <a:alphaModFix/>
          </a:blip>
          <a:srcRect r="4698"/>
          <a:stretch/>
        </p:blipFill>
        <p:spPr>
          <a:xfrm>
            <a:off x="0" y="56650"/>
            <a:ext cx="9144000" cy="5041526"/>
          </a:xfrm>
          <a:prstGeom prst="rect">
            <a:avLst/>
          </a:prstGeom>
          <a:noFill/>
          <a:ln>
            <a:noFill/>
          </a:ln>
        </p:spPr>
      </p:pic>
      <p:sp>
        <p:nvSpPr>
          <p:cNvPr id="263" name="Google Shape;263;p42"/>
          <p:cNvSpPr txBox="1"/>
          <p:nvPr/>
        </p:nvSpPr>
        <p:spPr>
          <a:xfrm>
            <a:off x="4078525" y="1733425"/>
            <a:ext cx="78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Gear Box</a:t>
            </a:r>
            <a:endParaRPr sz="1000"/>
          </a:p>
        </p:txBody>
      </p:sp>
      <p:sp>
        <p:nvSpPr>
          <p:cNvPr id="264" name="Google Shape;264;p42"/>
          <p:cNvSpPr txBox="1"/>
          <p:nvPr/>
        </p:nvSpPr>
        <p:spPr>
          <a:xfrm>
            <a:off x="4724325" y="3058900"/>
            <a:ext cx="121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5" name="Google Shape;265;p42"/>
          <p:cNvSpPr txBox="1"/>
          <p:nvPr/>
        </p:nvSpPr>
        <p:spPr>
          <a:xfrm>
            <a:off x="4509075" y="2979575"/>
            <a:ext cx="202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CHR-GM25-BK370</a:t>
            </a:r>
            <a:endParaRPr sz="1100"/>
          </a:p>
        </p:txBody>
      </p:sp>
      <p:sp>
        <p:nvSpPr>
          <p:cNvPr id="266" name="Google Shape;266;p42"/>
          <p:cNvSpPr txBox="1"/>
          <p:nvPr/>
        </p:nvSpPr>
        <p:spPr>
          <a:xfrm>
            <a:off x="2764375" y="623075"/>
            <a:ext cx="224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Rotational motion of the harvester shaft</a:t>
            </a:r>
            <a:endParaRPr sz="1200"/>
          </a:p>
        </p:txBody>
      </p:sp>
      <p:sp>
        <p:nvSpPr>
          <p:cNvPr id="267" name="Google Shape;267;p42"/>
          <p:cNvSpPr txBox="1"/>
          <p:nvPr/>
        </p:nvSpPr>
        <p:spPr>
          <a:xfrm>
            <a:off x="634450" y="1835350"/>
            <a:ext cx="105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68" name="Google Shape;268;p42"/>
          <p:cNvPicPr preferRelativeResize="0"/>
          <p:nvPr/>
        </p:nvPicPr>
        <p:blipFill>
          <a:blip r:embed="rId4">
            <a:alphaModFix/>
          </a:blip>
          <a:stretch>
            <a:fillRect/>
          </a:stretch>
        </p:blipFill>
        <p:spPr>
          <a:xfrm>
            <a:off x="76875" y="2235550"/>
            <a:ext cx="1653862" cy="1014050"/>
          </a:xfrm>
          <a:prstGeom prst="rect">
            <a:avLst/>
          </a:prstGeom>
          <a:noFill/>
          <a:ln>
            <a:noFill/>
          </a:ln>
        </p:spPr>
      </p:pic>
      <p:sp>
        <p:nvSpPr>
          <p:cNvPr id="269" name="Google Shape;269;p42"/>
          <p:cNvSpPr txBox="1"/>
          <p:nvPr/>
        </p:nvSpPr>
        <p:spPr>
          <a:xfrm>
            <a:off x="113350" y="1547150"/>
            <a:ext cx="209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Rotational motion generated by walking </a:t>
            </a:r>
            <a:endParaRPr sz="1300"/>
          </a:p>
        </p:txBody>
      </p:sp>
      <p:sp>
        <p:nvSpPr>
          <p:cNvPr id="270" name="Google Shape;270;p42"/>
          <p:cNvSpPr txBox="1"/>
          <p:nvPr/>
        </p:nvSpPr>
        <p:spPr>
          <a:xfrm>
            <a:off x="192600" y="407850"/>
            <a:ext cx="1744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00"/>
                </a:solidFill>
              </a:rPr>
              <a:t>My simulation</a:t>
            </a:r>
            <a:endParaRPr sz="1700" b="1">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0"/>
        <p:cNvGrpSpPr/>
        <p:nvPr/>
      </p:nvGrpSpPr>
      <p:grpSpPr>
        <a:xfrm>
          <a:off x="0" y="0"/>
          <a:ext cx="0" cy="0"/>
          <a:chOff x="0" y="0"/>
          <a:chExt cx="0" cy="0"/>
        </a:xfrm>
      </p:grpSpPr>
      <p:sp>
        <p:nvSpPr>
          <p:cNvPr id="71" name="Google Shape;71;p16"/>
          <p:cNvSpPr txBox="1"/>
          <p:nvPr/>
        </p:nvSpPr>
        <p:spPr>
          <a:xfrm>
            <a:off x="1316025" y="351600"/>
            <a:ext cx="6017400" cy="417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Low power wireless sensor networks need their own power supply in order to deal with </a:t>
            </a:r>
            <a:r>
              <a:rPr lang="en" sz="1500">
                <a:solidFill>
                  <a:srgbClr val="38761D"/>
                </a:solidFill>
              </a:rPr>
              <a:t>interconnection, electronics noise and control system complexity</a:t>
            </a:r>
            <a:r>
              <a:rPr lang="en" sz="1500">
                <a:solidFill>
                  <a:schemeClr val="dk1"/>
                </a:solidFill>
              </a:rPr>
              <a:t>. There are some sources of power like battery but they are unreliable and often require maintenance. That is why harvesting energy from the environment is more suitable solution.</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The different vibration-based energy harvesters available are : </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en" sz="1500">
                <a:solidFill>
                  <a:schemeClr val="dk1"/>
                </a:solidFill>
              </a:rPr>
              <a:t>Piezoelectric  ( needs </a:t>
            </a:r>
            <a:r>
              <a:rPr lang="en" sz="1500" b="1">
                <a:solidFill>
                  <a:srgbClr val="FF0000"/>
                </a:solidFill>
              </a:rPr>
              <a:t>High</a:t>
            </a:r>
            <a:r>
              <a:rPr lang="en" sz="1500">
                <a:solidFill>
                  <a:schemeClr val="dk1"/>
                </a:solidFill>
              </a:rPr>
              <a:t> resonant frequency)</a:t>
            </a:r>
            <a:endParaRPr sz="150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en" sz="1500">
                <a:solidFill>
                  <a:schemeClr val="dk1"/>
                </a:solidFill>
              </a:rPr>
              <a:t>Electrostatic or triboelectric  ( need </a:t>
            </a:r>
            <a:r>
              <a:rPr lang="en" sz="1500" b="1">
                <a:solidFill>
                  <a:srgbClr val="FF0000"/>
                </a:solidFill>
              </a:rPr>
              <a:t>isolated voltage sources</a:t>
            </a:r>
            <a:r>
              <a:rPr lang="en" sz="1500">
                <a:solidFill>
                  <a:schemeClr val="dk1"/>
                </a:solidFill>
              </a:rPr>
              <a:t> )</a:t>
            </a:r>
            <a:endParaRPr sz="150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en" sz="1500">
                <a:solidFill>
                  <a:schemeClr val="dk1"/>
                </a:solidFill>
              </a:rPr>
              <a:t>Electromagnetic ( </a:t>
            </a:r>
            <a:r>
              <a:rPr lang="en" sz="1500" b="1">
                <a:solidFill>
                  <a:srgbClr val="FF0000"/>
                </a:solidFill>
              </a:rPr>
              <a:t>low</a:t>
            </a:r>
            <a:r>
              <a:rPr lang="en" sz="1500">
                <a:solidFill>
                  <a:schemeClr val="dk1"/>
                </a:solidFill>
              </a:rPr>
              <a:t> resonant frequency so ideal to harvest from frequency available form the environment )</a:t>
            </a:r>
            <a:endParaRPr sz="1500">
              <a:solidFill>
                <a:schemeClr val="dk1"/>
              </a:solidFill>
            </a:endParaRPr>
          </a:p>
          <a:p>
            <a:pPr marL="0" lvl="0" indent="0" algn="l" rtl="0">
              <a:spcBef>
                <a:spcPts val="0"/>
              </a:spcBef>
              <a:spcAft>
                <a:spcPts val="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274"/>
        <p:cNvGrpSpPr/>
        <p:nvPr/>
      </p:nvGrpSpPr>
      <p:grpSpPr>
        <a:xfrm>
          <a:off x="0" y="0"/>
          <a:ext cx="0" cy="0"/>
          <a:chOff x="0" y="0"/>
          <a:chExt cx="0" cy="0"/>
        </a:xfrm>
      </p:grpSpPr>
      <p:sp>
        <p:nvSpPr>
          <p:cNvPr id="275" name="Google Shape;275;p43"/>
          <p:cNvSpPr txBox="1"/>
          <p:nvPr/>
        </p:nvSpPr>
        <p:spPr>
          <a:xfrm>
            <a:off x="2617650" y="577800"/>
            <a:ext cx="3908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0000"/>
                </a:solidFill>
              </a:rPr>
              <a:t>Here is one presentation I gave in Airbus Innovation Day</a:t>
            </a:r>
            <a:endParaRPr sz="1600" b="1">
              <a:solidFill>
                <a:srgbClr val="FF0000"/>
              </a:solidFill>
            </a:endParaRPr>
          </a:p>
        </p:txBody>
      </p:sp>
      <p:sp>
        <p:nvSpPr>
          <p:cNvPr id="276" name="Google Shape;276;p43"/>
          <p:cNvSpPr txBox="1"/>
          <p:nvPr/>
        </p:nvSpPr>
        <p:spPr>
          <a:xfrm>
            <a:off x="1552100" y="2345150"/>
            <a:ext cx="68883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We used piezoelectric sensors to prevent stalling in aeroplanes.</a:t>
            </a:r>
            <a:endParaRPr sz="1800"/>
          </a:p>
          <a:p>
            <a:pPr marL="0" lvl="0" indent="0" algn="ctr" rtl="0">
              <a:spcBef>
                <a:spcPts val="0"/>
              </a:spcBef>
              <a:spcAft>
                <a:spcPts val="0"/>
              </a:spcAft>
              <a:buNone/>
            </a:pPr>
            <a:endParaRPr sz="1800"/>
          </a:p>
          <a:p>
            <a:pPr marL="0" lvl="0" indent="0" algn="ctr" rtl="0">
              <a:spcBef>
                <a:spcPts val="0"/>
              </a:spcBef>
              <a:spcAft>
                <a:spcPts val="0"/>
              </a:spcAft>
              <a:buNone/>
            </a:pPr>
            <a:r>
              <a:rPr lang="en" sz="1800"/>
              <a:t>I can build a similar model using Electromagnetic Energy Harvester Design to harvest energy in aeroplane</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4"/>
          <p:cNvSpPr txBox="1">
            <a:spLocks noGrp="1"/>
          </p:cNvSpPr>
          <p:nvPr>
            <p:ph type="ctrTitle"/>
          </p:nvPr>
        </p:nvSpPr>
        <p:spPr>
          <a:xfrm>
            <a:off x="1356515" y="141614"/>
            <a:ext cx="6431100" cy="1226100"/>
          </a:xfrm>
          <a:prstGeom prst="rect">
            <a:avLst/>
          </a:prstGeom>
          <a:noFill/>
          <a:ln w="38100" cap="flat" cmpd="sng">
            <a:solidFill>
              <a:schemeClr val="dk1"/>
            </a:solidFill>
            <a:prstDash val="solid"/>
            <a:round/>
            <a:headEnd type="none" w="sm" len="sm"/>
            <a:tailEnd type="none" w="sm" len="sm"/>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lt1"/>
              </a:buClr>
              <a:buSzPts val="4100"/>
              <a:buFont typeface="Arial"/>
              <a:buNone/>
            </a:pPr>
            <a:r>
              <a:rPr lang="en" sz="3600" b="1">
                <a:solidFill>
                  <a:schemeClr val="dk1"/>
                </a:solidFill>
              </a:rPr>
              <a:t>AIRBUS  DAY  INNOVATION CHALLENGE</a:t>
            </a:r>
            <a:endParaRPr sz="3600" b="1">
              <a:solidFill>
                <a:schemeClr val="dk1"/>
              </a:solidFill>
            </a:endParaRPr>
          </a:p>
        </p:txBody>
      </p:sp>
      <p:sp>
        <p:nvSpPr>
          <p:cNvPr id="282" name="Google Shape;282;p44"/>
          <p:cNvSpPr txBox="1">
            <a:spLocks noGrp="1"/>
          </p:cNvSpPr>
          <p:nvPr>
            <p:ph type="subTitle" idx="1"/>
          </p:nvPr>
        </p:nvSpPr>
        <p:spPr>
          <a:xfrm>
            <a:off x="1641450" y="1941764"/>
            <a:ext cx="5861100" cy="626100"/>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90000"/>
              </a:lnSpc>
              <a:spcBef>
                <a:spcPts val="0"/>
              </a:spcBef>
              <a:spcAft>
                <a:spcPts val="0"/>
              </a:spcAft>
              <a:buClr>
                <a:srgbClr val="1F3864"/>
              </a:buClr>
              <a:buSzPct val="75000"/>
              <a:buNone/>
            </a:pPr>
            <a:r>
              <a:rPr lang="en" b="1" i="1" dirty="0">
                <a:solidFill>
                  <a:srgbClr val="1F3864"/>
                </a:solidFill>
              </a:rPr>
              <a:t>AIRBUS – JADAVPUR UNIVERSITY</a:t>
            </a:r>
            <a:endParaRPr dirty="0"/>
          </a:p>
          <a:p>
            <a:pPr marL="0" lvl="0" indent="0" algn="ctr" rtl="0">
              <a:lnSpc>
                <a:spcPct val="90000"/>
              </a:lnSpc>
              <a:spcBef>
                <a:spcPts val="0"/>
              </a:spcBef>
              <a:spcAft>
                <a:spcPts val="0"/>
              </a:spcAft>
              <a:buClr>
                <a:srgbClr val="1F3864"/>
              </a:buClr>
              <a:buSzPct val="75000"/>
              <a:buNone/>
            </a:pPr>
            <a:r>
              <a:rPr lang="en" b="1" i="1" u="sng" dirty="0">
                <a:solidFill>
                  <a:srgbClr val="262626"/>
                </a:solidFill>
              </a:rPr>
              <a:t>TEAM SENSORY FEATHERS</a:t>
            </a:r>
            <a:endParaRPr dirty="0"/>
          </a:p>
          <a:p>
            <a:pPr marL="0" lvl="0" indent="0" algn="ctr" rtl="0">
              <a:lnSpc>
                <a:spcPct val="90000"/>
              </a:lnSpc>
              <a:spcBef>
                <a:spcPts val="0"/>
              </a:spcBef>
              <a:spcAft>
                <a:spcPts val="0"/>
              </a:spcAft>
              <a:buClr>
                <a:srgbClr val="1F3864"/>
              </a:buClr>
              <a:buSzPct val="100000"/>
              <a:buNone/>
            </a:pPr>
            <a:endParaRPr sz="2100" b="1" dirty="0">
              <a:solidFill>
                <a:srgbClr val="1F3864"/>
              </a:solidFill>
            </a:endParaRPr>
          </a:p>
        </p:txBody>
      </p:sp>
      <p:sp>
        <p:nvSpPr>
          <p:cNvPr id="286" name="Google Shape;286;p44"/>
          <p:cNvSpPr/>
          <p:nvPr/>
        </p:nvSpPr>
        <p:spPr>
          <a:xfrm>
            <a:off x="2840829" y="3085119"/>
            <a:ext cx="4009200" cy="1038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1100" b="1" i="0" u="none" strike="noStrike" cap="none" dirty="0">
                <a:solidFill>
                  <a:srgbClr val="000000"/>
                </a:solidFill>
                <a:latin typeface="Arial"/>
                <a:ea typeface="Arial"/>
                <a:cs typeface="Arial"/>
                <a:sym typeface="Arial"/>
              </a:rPr>
              <a:t>MAYUKHMALI  DAS </a:t>
            </a:r>
            <a:r>
              <a:rPr lang="en" sz="1100" b="0" i="0" u="none" strike="noStrike" cap="none" dirty="0">
                <a:solidFill>
                  <a:srgbClr val="000000"/>
                </a:solidFill>
                <a:latin typeface="Arial"/>
                <a:ea typeface="Arial"/>
                <a:cs typeface="Arial"/>
                <a:sym typeface="Arial"/>
              </a:rPr>
              <a:t>,</a:t>
            </a:r>
            <a:endParaRPr sz="1100" dirty="0"/>
          </a:p>
          <a:p>
            <a:pPr marL="0" marR="0" lvl="0" indent="0" algn="l" rtl="0">
              <a:lnSpc>
                <a:spcPct val="100000"/>
              </a:lnSpc>
              <a:spcBef>
                <a:spcPts val="0"/>
              </a:spcBef>
              <a:spcAft>
                <a:spcPts val="0"/>
              </a:spcAft>
              <a:buNone/>
            </a:pPr>
            <a:r>
              <a:rPr lang="en" sz="1100" b="0" i="0" u="none" strike="noStrike" cap="none" dirty="0">
                <a:solidFill>
                  <a:srgbClr val="000000"/>
                </a:solidFill>
                <a:latin typeface="Arial"/>
                <a:ea typeface="Arial"/>
                <a:cs typeface="Arial"/>
                <a:sym typeface="Arial"/>
              </a:rPr>
              <a:t>Email - mayukhmalidas322@gmail.com </a:t>
            </a:r>
            <a:endParaRPr sz="1100" dirty="0"/>
          </a:p>
          <a:p>
            <a:pPr marL="0" marR="0" lvl="0" indent="0" algn="l" rtl="0">
              <a:lnSpc>
                <a:spcPct val="100000"/>
              </a:lnSpc>
              <a:spcBef>
                <a:spcPts val="0"/>
              </a:spcBef>
              <a:spcAft>
                <a:spcPts val="0"/>
              </a:spcAft>
              <a:buNone/>
            </a:pPr>
            <a:r>
              <a:rPr lang="en" sz="1100" b="0" i="0" u="none" strike="noStrike" cap="none" dirty="0">
                <a:solidFill>
                  <a:srgbClr val="000000"/>
                </a:solidFill>
                <a:latin typeface="Arial"/>
                <a:ea typeface="Arial"/>
                <a:cs typeface="Arial"/>
                <a:sym typeface="Arial"/>
              </a:rPr>
              <a:t>Phone - 8617748273 </a:t>
            </a:r>
            <a:endParaRPr sz="1100" dirty="0"/>
          </a:p>
          <a:p>
            <a:pPr marL="0" marR="0" lvl="0" indent="0" algn="l" rtl="0">
              <a:lnSpc>
                <a:spcPct val="100000"/>
              </a:lnSpc>
              <a:spcBef>
                <a:spcPts val="0"/>
              </a:spcBef>
              <a:spcAft>
                <a:spcPts val="0"/>
              </a:spcAft>
              <a:buNone/>
            </a:pPr>
            <a:r>
              <a:rPr lang="en" sz="1100" b="0" i="0" u="none" strike="noStrike" cap="none" dirty="0">
                <a:solidFill>
                  <a:srgbClr val="000000"/>
                </a:solidFill>
                <a:latin typeface="Arial"/>
                <a:ea typeface="Arial"/>
                <a:cs typeface="Arial"/>
                <a:sym typeface="Arial"/>
              </a:rPr>
              <a:t>U.G.-III</a:t>
            </a:r>
            <a:endParaRPr sz="1100" dirty="0"/>
          </a:p>
          <a:p>
            <a:pPr marL="0" marR="0" lvl="0" indent="0" algn="l" rtl="0">
              <a:lnSpc>
                <a:spcPct val="100000"/>
              </a:lnSpc>
              <a:spcBef>
                <a:spcPts val="0"/>
              </a:spcBef>
              <a:spcAft>
                <a:spcPts val="0"/>
              </a:spcAft>
              <a:buNone/>
            </a:pPr>
            <a:r>
              <a:rPr lang="en" sz="1100" b="0" i="1" u="none" strike="noStrike" cap="none" dirty="0">
                <a:solidFill>
                  <a:srgbClr val="000000"/>
                </a:solidFill>
                <a:latin typeface="Arial"/>
                <a:ea typeface="Arial"/>
                <a:cs typeface="Arial"/>
                <a:sym typeface="Arial"/>
              </a:rPr>
              <a:t>Department Of Electronics And Telecommunication Engineering</a:t>
            </a:r>
            <a:endParaRPr sz="1100" dirty="0"/>
          </a:p>
          <a:p>
            <a:pPr marL="0" marR="0" lvl="0" indent="0" algn="l" rtl="0">
              <a:lnSpc>
                <a:spcPct val="100000"/>
              </a:lnSpc>
              <a:spcBef>
                <a:spcPts val="0"/>
              </a:spcBef>
              <a:spcAft>
                <a:spcPts val="0"/>
              </a:spcAft>
              <a:buNone/>
            </a:pPr>
            <a:r>
              <a:rPr lang="en" sz="1100" b="0" i="0" u="none" strike="noStrike" cap="none" dirty="0">
                <a:solidFill>
                  <a:srgbClr val="000000"/>
                </a:solidFill>
                <a:latin typeface="Arial"/>
                <a:ea typeface="Arial"/>
                <a:cs typeface="Arial"/>
                <a:sym typeface="Arial"/>
              </a:rPr>
              <a:t>Jadavpur University</a:t>
            </a:r>
            <a:endParaRPr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5"/>
          <p:cNvSpPr txBox="1">
            <a:spLocks noGrp="1"/>
          </p:cNvSpPr>
          <p:nvPr>
            <p:ph type="title"/>
          </p:nvPr>
        </p:nvSpPr>
        <p:spPr>
          <a:xfrm>
            <a:off x="0" y="298181"/>
            <a:ext cx="5906400" cy="852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100"/>
              <a:buFont typeface="Arial"/>
              <a:buNone/>
            </a:pPr>
            <a:r>
              <a:rPr lang="en" sz="1100" b="1"/>
              <a:t>Bio-Inspired design</a:t>
            </a:r>
            <a:r>
              <a:rPr lang="en" sz="1100"/>
              <a:t> </a:t>
            </a:r>
            <a:r>
              <a:rPr lang="en" sz="1100">
                <a:solidFill>
                  <a:schemeClr val="dk1"/>
                </a:solidFill>
              </a:rPr>
              <a:t>ideas offers an empathetic understanding of how Nature around us works and ultimately where we fit in . It is a practice that learn , adapt from and mimic the strategies used by species for sustaining our lives. The goal is to create products and processes— new ways of living — that solve our greatest design challenges sustainably and in solidarity with all life on earth. This practice is commonly known as </a:t>
            </a:r>
            <a:r>
              <a:rPr lang="en" sz="1100" b="1">
                <a:solidFill>
                  <a:schemeClr val="dk1"/>
                </a:solidFill>
              </a:rPr>
              <a:t>BIOMIMICRY </a:t>
            </a:r>
            <a:r>
              <a:rPr lang="en" sz="1100">
                <a:solidFill>
                  <a:schemeClr val="dk1"/>
                </a:solidFill>
              </a:rPr>
              <a:t>and has profound applications in </a:t>
            </a:r>
            <a:r>
              <a:rPr lang="en" sz="1100">
                <a:solidFill>
                  <a:schemeClr val="lt1"/>
                </a:solidFill>
              </a:rPr>
              <a:t>various sectors .</a:t>
            </a:r>
            <a:endParaRPr sz="1100">
              <a:solidFill>
                <a:schemeClr val="lt1"/>
              </a:solidFill>
            </a:endParaRPr>
          </a:p>
        </p:txBody>
      </p:sp>
      <p:grpSp>
        <p:nvGrpSpPr>
          <p:cNvPr id="293" name="Google Shape;293;p45"/>
          <p:cNvGrpSpPr/>
          <p:nvPr/>
        </p:nvGrpSpPr>
        <p:grpSpPr>
          <a:xfrm>
            <a:off x="5931844" y="60607"/>
            <a:ext cx="3212081" cy="2819357"/>
            <a:chOff x="7539472" y="1007035"/>
            <a:chExt cx="4282775" cy="3285581"/>
          </a:xfrm>
        </p:grpSpPr>
        <p:pic>
          <p:nvPicPr>
            <p:cNvPr id="294" name="Google Shape;294;p45" descr="Biomimicry: a fresh approach to aircraft innovation - Innovation - Airbus"/>
            <p:cNvPicPr preferRelativeResize="0"/>
            <p:nvPr/>
          </p:nvPicPr>
          <p:blipFill rotWithShape="1">
            <a:blip r:embed="rId3">
              <a:alphaModFix/>
            </a:blip>
            <a:srcRect/>
            <a:stretch/>
          </p:blipFill>
          <p:spPr>
            <a:xfrm>
              <a:off x="7539472" y="1007035"/>
              <a:ext cx="4254677" cy="2579494"/>
            </a:xfrm>
            <a:prstGeom prst="rect">
              <a:avLst/>
            </a:prstGeom>
            <a:noFill/>
            <a:ln>
              <a:noFill/>
            </a:ln>
          </p:spPr>
        </p:pic>
        <p:sp>
          <p:nvSpPr>
            <p:cNvPr id="295" name="Google Shape;295;p45"/>
            <p:cNvSpPr txBox="1"/>
            <p:nvPr/>
          </p:nvSpPr>
          <p:spPr>
            <a:xfrm>
              <a:off x="7567647" y="3713616"/>
              <a:ext cx="4254600" cy="579000"/>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normAutofit/>
            </a:bodyPr>
            <a:lstStyle/>
            <a:p>
              <a:pPr marL="0" marR="0" lvl="0" indent="0" algn="ctr" rtl="0">
                <a:lnSpc>
                  <a:spcPct val="70000"/>
                </a:lnSpc>
                <a:spcBef>
                  <a:spcPts val="0"/>
                </a:spcBef>
                <a:spcAft>
                  <a:spcPts val="0"/>
                </a:spcAft>
                <a:buClr>
                  <a:schemeClr val="dk1"/>
                </a:buClr>
                <a:buSzPts val="1200"/>
                <a:buFont typeface="Arial"/>
                <a:buNone/>
              </a:pPr>
              <a:r>
                <a:rPr lang="en" sz="1100" b="0" i="0" u="none" strike="noStrike" cap="none">
                  <a:solidFill>
                    <a:schemeClr val="dk1"/>
                  </a:solidFill>
                  <a:latin typeface="Arial"/>
                  <a:ea typeface="Arial"/>
                  <a:cs typeface="Arial"/>
                  <a:sym typeface="Arial"/>
                </a:rPr>
                <a:t>Already Existing Biomimicry ideas employed by AIRBUS in the Aerospace industry includes –Project Fello’fly , Project Bird of Prey</a:t>
              </a:r>
              <a:endParaRPr sz="900" b="0" i="0" u="none" strike="noStrike" cap="none">
                <a:solidFill>
                  <a:srgbClr val="000000"/>
                </a:solidFill>
                <a:latin typeface="Arial"/>
                <a:ea typeface="Arial"/>
                <a:cs typeface="Arial"/>
                <a:sym typeface="Arial"/>
              </a:endParaRPr>
            </a:p>
          </p:txBody>
        </p:sp>
      </p:grpSp>
      <p:grpSp>
        <p:nvGrpSpPr>
          <p:cNvPr id="296" name="Google Shape;296;p45"/>
          <p:cNvGrpSpPr/>
          <p:nvPr/>
        </p:nvGrpSpPr>
        <p:grpSpPr>
          <a:xfrm>
            <a:off x="30057" y="1167316"/>
            <a:ext cx="5706759" cy="1609949"/>
            <a:chOff x="80193" y="1533975"/>
            <a:chExt cx="7609013" cy="2411185"/>
          </a:xfrm>
        </p:grpSpPr>
        <p:sp>
          <p:nvSpPr>
            <p:cNvPr id="297" name="Google Shape;297;p45"/>
            <p:cNvSpPr txBox="1"/>
            <p:nvPr/>
          </p:nvSpPr>
          <p:spPr>
            <a:xfrm>
              <a:off x="106100" y="1533975"/>
              <a:ext cx="7583100" cy="307800"/>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normAutofit fontScale="85000" lnSpcReduction="20000"/>
            </a:bodyPr>
            <a:lstStyle/>
            <a:p>
              <a:pPr marL="0" marR="0" lvl="0" indent="0" algn="ctr" rtl="0">
                <a:lnSpc>
                  <a:spcPct val="90000"/>
                </a:lnSpc>
                <a:spcBef>
                  <a:spcPts val="0"/>
                </a:spcBef>
                <a:spcAft>
                  <a:spcPts val="0"/>
                </a:spcAft>
                <a:buClr>
                  <a:schemeClr val="dk1"/>
                </a:buClr>
                <a:buSzPct val="120000"/>
                <a:buFont typeface="Arial"/>
                <a:buNone/>
              </a:pPr>
              <a:r>
                <a:rPr lang="en" sz="1500" b="0" i="0" u="none" strike="noStrike" cap="none">
                  <a:solidFill>
                    <a:schemeClr val="dk1"/>
                  </a:solidFill>
                  <a:latin typeface="Arial"/>
                  <a:ea typeface="Arial"/>
                  <a:cs typeface="Arial"/>
                  <a:sym typeface="Arial"/>
                </a:rPr>
                <a:t>Already Existing Biomimicry ideas</a:t>
              </a:r>
              <a:endParaRPr sz="1500" b="0" i="0" u="none" strike="noStrike" cap="none">
                <a:solidFill>
                  <a:schemeClr val="dk1"/>
                </a:solidFill>
                <a:latin typeface="Arial"/>
                <a:ea typeface="Arial"/>
                <a:cs typeface="Arial"/>
                <a:sym typeface="Arial"/>
              </a:endParaRPr>
            </a:p>
          </p:txBody>
        </p:sp>
        <p:grpSp>
          <p:nvGrpSpPr>
            <p:cNvPr id="298" name="Google Shape;298;p45"/>
            <p:cNvGrpSpPr/>
            <p:nvPr/>
          </p:nvGrpSpPr>
          <p:grpSpPr>
            <a:xfrm>
              <a:off x="2737705" y="2127747"/>
              <a:ext cx="2233612" cy="1817413"/>
              <a:chOff x="2936294" y="1729738"/>
              <a:chExt cx="2233612" cy="2079896"/>
            </a:xfrm>
          </p:grpSpPr>
          <p:pic>
            <p:nvPicPr>
              <p:cNvPr id="299" name="Google Shape;299;p45" descr="BIOMIMETIC DESIGN (BIOMIMICRY) | Nature inspiration, Structure of bone,  Design"/>
              <p:cNvPicPr preferRelativeResize="0"/>
              <p:nvPr/>
            </p:nvPicPr>
            <p:blipFill rotWithShape="1">
              <a:blip r:embed="rId4">
                <a:alphaModFix/>
              </a:blip>
              <a:srcRect r="50939"/>
              <a:stretch/>
            </p:blipFill>
            <p:spPr>
              <a:xfrm>
                <a:off x="2936294" y="1729738"/>
                <a:ext cx="1182482" cy="2079896"/>
              </a:xfrm>
              <a:prstGeom prst="rect">
                <a:avLst/>
              </a:prstGeom>
              <a:noFill/>
              <a:ln>
                <a:noFill/>
              </a:ln>
            </p:spPr>
          </p:pic>
          <p:pic>
            <p:nvPicPr>
              <p:cNvPr id="300" name="Google Shape;300;p45" descr="BIOMIMETIC DESIGN (BIOMIMICRY) | Nature inspiration, Structure of bone,  Design"/>
              <p:cNvPicPr preferRelativeResize="0"/>
              <p:nvPr/>
            </p:nvPicPr>
            <p:blipFill rotWithShape="1">
              <a:blip r:embed="rId4">
                <a:alphaModFix/>
              </a:blip>
              <a:srcRect l="50939"/>
              <a:stretch/>
            </p:blipFill>
            <p:spPr>
              <a:xfrm>
                <a:off x="4044197" y="1729738"/>
                <a:ext cx="1125709" cy="2079896"/>
              </a:xfrm>
              <a:prstGeom prst="rect">
                <a:avLst/>
              </a:prstGeom>
              <a:noFill/>
              <a:ln>
                <a:noFill/>
              </a:ln>
            </p:spPr>
          </p:pic>
        </p:grpSp>
        <p:grpSp>
          <p:nvGrpSpPr>
            <p:cNvPr id="301" name="Google Shape;301;p45"/>
            <p:cNvGrpSpPr/>
            <p:nvPr/>
          </p:nvGrpSpPr>
          <p:grpSpPr>
            <a:xfrm>
              <a:off x="5072401" y="2127659"/>
              <a:ext cx="2616804" cy="1794046"/>
              <a:chOff x="5191326" y="1716996"/>
              <a:chExt cx="3188503" cy="2094624"/>
            </a:xfrm>
          </p:grpSpPr>
          <p:pic>
            <p:nvPicPr>
              <p:cNvPr id="302" name="Google Shape;302;p45" descr="BIOMIMETIC DESIGN (BIOMIMICRY) | Bionic design, Biomimicry examples,  Biomimicry design"/>
              <p:cNvPicPr preferRelativeResize="0"/>
              <p:nvPr/>
            </p:nvPicPr>
            <p:blipFill rotWithShape="1">
              <a:blip r:embed="rId5">
                <a:alphaModFix/>
              </a:blip>
              <a:srcRect l="-215" r="51313"/>
              <a:stretch/>
            </p:blipFill>
            <p:spPr>
              <a:xfrm>
                <a:off x="5191326" y="1731167"/>
                <a:ext cx="1594252" cy="2080453"/>
              </a:xfrm>
              <a:prstGeom prst="rect">
                <a:avLst/>
              </a:prstGeom>
              <a:noFill/>
              <a:ln>
                <a:noFill/>
              </a:ln>
            </p:spPr>
          </p:pic>
          <p:pic>
            <p:nvPicPr>
              <p:cNvPr id="303" name="Google Shape;303;p45" descr="BIOMIMETIC DESIGN (BIOMIMICRY) | Bionic design, Biomimicry examples,  Biomimicry design"/>
              <p:cNvPicPr preferRelativeResize="0"/>
              <p:nvPr/>
            </p:nvPicPr>
            <p:blipFill rotWithShape="1">
              <a:blip r:embed="rId5">
                <a:alphaModFix/>
              </a:blip>
              <a:srcRect l="51557"/>
              <a:stretch/>
            </p:blipFill>
            <p:spPr>
              <a:xfrm>
                <a:off x="6785577" y="1716996"/>
                <a:ext cx="1594252" cy="2080453"/>
              </a:xfrm>
              <a:prstGeom prst="rect">
                <a:avLst/>
              </a:prstGeom>
              <a:noFill/>
              <a:ln>
                <a:noFill/>
              </a:ln>
            </p:spPr>
          </p:pic>
        </p:grpSp>
        <p:grpSp>
          <p:nvGrpSpPr>
            <p:cNvPr id="304" name="Google Shape;304;p45"/>
            <p:cNvGrpSpPr/>
            <p:nvPr/>
          </p:nvGrpSpPr>
          <p:grpSpPr>
            <a:xfrm>
              <a:off x="80193" y="2094090"/>
              <a:ext cx="2521644" cy="1817290"/>
              <a:chOff x="64425" y="1884234"/>
              <a:chExt cx="2521644" cy="1895380"/>
            </a:xfrm>
          </p:grpSpPr>
          <p:grpSp>
            <p:nvGrpSpPr>
              <p:cNvPr id="305" name="Google Shape;305;p45"/>
              <p:cNvGrpSpPr/>
              <p:nvPr/>
            </p:nvGrpSpPr>
            <p:grpSpPr>
              <a:xfrm>
                <a:off x="106117" y="2253151"/>
                <a:ext cx="2479888" cy="1526463"/>
                <a:chOff x="114300" y="1811862"/>
                <a:chExt cx="2510009" cy="1566407"/>
              </a:xfrm>
            </p:grpSpPr>
            <p:pic>
              <p:nvPicPr>
                <p:cNvPr id="306" name="Google Shape;306;p45" descr="Nature&amp;#39;s Wisdom: 9 Brilliant Examples of Biomimicry in Design - WebEcoist"/>
                <p:cNvPicPr preferRelativeResize="0"/>
                <p:nvPr/>
              </p:nvPicPr>
              <p:blipFill rotWithShape="1">
                <a:blip r:embed="rId6">
                  <a:alphaModFix/>
                </a:blip>
                <a:srcRect l="3525" t="4649" r="51276" b="36415"/>
                <a:stretch/>
              </p:blipFill>
              <p:spPr>
                <a:xfrm>
                  <a:off x="114300" y="1811862"/>
                  <a:ext cx="1172554" cy="1566407"/>
                </a:xfrm>
                <a:prstGeom prst="rect">
                  <a:avLst/>
                </a:prstGeom>
                <a:noFill/>
                <a:ln w="28575" cap="flat" cmpd="sng">
                  <a:solidFill>
                    <a:schemeClr val="dk1"/>
                  </a:solidFill>
                  <a:prstDash val="solid"/>
                  <a:round/>
                  <a:headEnd type="none" w="sm" len="sm"/>
                  <a:tailEnd type="none" w="sm" len="sm"/>
                </a:ln>
              </p:spPr>
            </p:pic>
            <p:pic>
              <p:nvPicPr>
                <p:cNvPr id="307" name="Google Shape;307;p45" descr="Nature&amp;#39;s Wisdom: 9 Brilliant Examples of Biomimicry in Design - WebEcoist"/>
                <p:cNvPicPr preferRelativeResize="0"/>
                <p:nvPr/>
              </p:nvPicPr>
              <p:blipFill rotWithShape="1">
                <a:blip r:embed="rId6">
                  <a:alphaModFix/>
                </a:blip>
                <a:srcRect l="51786" t="10270" r="1148" b="19093"/>
                <a:stretch/>
              </p:blipFill>
              <p:spPr>
                <a:xfrm>
                  <a:off x="1395466" y="1811862"/>
                  <a:ext cx="1228843" cy="1566407"/>
                </a:xfrm>
                <a:prstGeom prst="rect">
                  <a:avLst/>
                </a:prstGeom>
                <a:noFill/>
                <a:ln w="28575" cap="flat" cmpd="sng">
                  <a:solidFill>
                    <a:schemeClr val="dk1"/>
                  </a:solidFill>
                  <a:prstDash val="solid"/>
                  <a:round/>
                  <a:headEnd type="none" w="sm" len="sm"/>
                  <a:tailEnd type="none" w="sm" len="sm"/>
                </a:ln>
              </p:spPr>
            </p:pic>
          </p:grpSp>
          <p:sp>
            <p:nvSpPr>
              <p:cNvPr id="308" name="Google Shape;308;p45"/>
              <p:cNvSpPr txBox="1"/>
              <p:nvPr/>
            </p:nvSpPr>
            <p:spPr>
              <a:xfrm>
                <a:off x="64425" y="1884234"/>
                <a:ext cx="1248000" cy="5409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Kingfisher Beak</a:t>
                </a:r>
                <a:endParaRPr sz="900" b="0" i="0" u="none" strike="noStrike" cap="none">
                  <a:solidFill>
                    <a:schemeClr val="dk1"/>
                  </a:solidFill>
                  <a:latin typeface="Arial"/>
                  <a:ea typeface="Arial"/>
                  <a:cs typeface="Arial"/>
                  <a:sym typeface="Arial"/>
                </a:endParaRPr>
              </a:p>
            </p:txBody>
          </p:sp>
          <p:sp>
            <p:nvSpPr>
              <p:cNvPr id="309" name="Google Shape;309;p45"/>
              <p:cNvSpPr txBox="1"/>
              <p:nvPr/>
            </p:nvSpPr>
            <p:spPr>
              <a:xfrm>
                <a:off x="1357869" y="1892575"/>
                <a:ext cx="1228200" cy="3726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Bullet Train</a:t>
                </a:r>
                <a:endParaRPr sz="1100" b="0" i="0" u="none" strike="noStrike" cap="none">
                  <a:solidFill>
                    <a:schemeClr val="dk1"/>
                  </a:solidFill>
                  <a:latin typeface="Arial"/>
                  <a:ea typeface="Arial"/>
                  <a:cs typeface="Arial"/>
                  <a:sym typeface="Arial"/>
                </a:endParaRPr>
              </a:p>
            </p:txBody>
          </p:sp>
        </p:grpSp>
        <p:sp>
          <p:nvSpPr>
            <p:cNvPr id="310" name="Google Shape;310;p45"/>
            <p:cNvSpPr txBox="1"/>
            <p:nvPr/>
          </p:nvSpPr>
          <p:spPr>
            <a:xfrm>
              <a:off x="1242720" y="1799895"/>
              <a:ext cx="550200" cy="357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(1)</a:t>
              </a:r>
              <a:endParaRPr sz="1100" b="0" i="0" u="none" strike="noStrike" cap="none">
                <a:solidFill>
                  <a:schemeClr val="dk1"/>
                </a:solidFill>
                <a:latin typeface="Arial"/>
                <a:ea typeface="Arial"/>
                <a:cs typeface="Arial"/>
                <a:sym typeface="Arial"/>
              </a:endParaRPr>
            </a:p>
          </p:txBody>
        </p:sp>
        <p:sp>
          <p:nvSpPr>
            <p:cNvPr id="311" name="Google Shape;311;p45"/>
            <p:cNvSpPr txBox="1"/>
            <p:nvPr/>
          </p:nvSpPr>
          <p:spPr>
            <a:xfrm>
              <a:off x="3787493" y="1799896"/>
              <a:ext cx="550200" cy="357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(2)</a:t>
              </a:r>
              <a:endParaRPr sz="1100" b="0" i="0" u="none" strike="noStrike" cap="none">
                <a:solidFill>
                  <a:schemeClr val="dk1"/>
                </a:solidFill>
                <a:latin typeface="Arial"/>
                <a:ea typeface="Arial"/>
                <a:cs typeface="Arial"/>
                <a:sym typeface="Arial"/>
              </a:endParaRPr>
            </a:p>
          </p:txBody>
        </p:sp>
        <p:sp>
          <p:nvSpPr>
            <p:cNvPr id="312" name="Google Shape;312;p45"/>
            <p:cNvSpPr txBox="1"/>
            <p:nvPr/>
          </p:nvSpPr>
          <p:spPr>
            <a:xfrm>
              <a:off x="6165082" y="1805282"/>
              <a:ext cx="550200" cy="357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(3)</a:t>
              </a:r>
              <a:endParaRPr sz="1100" b="0" i="0" u="none" strike="noStrike" cap="none">
                <a:solidFill>
                  <a:schemeClr val="dk1"/>
                </a:solidFill>
                <a:latin typeface="Arial"/>
                <a:ea typeface="Arial"/>
                <a:cs typeface="Arial"/>
                <a:sym typeface="Arial"/>
              </a:endParaRPr>
            </a:p>
          </p:txBody>
        </p:sp>
      </p:grpSp>
      <p:sp>
        <p:nvSpPr>
          <p:cNvPr id="313" name="Google Shape;313;p45"/>
          <p:cNvSpPr txBox="1"/>
          <p:nvPr/>
        </p:nvSpPr>
        <p:spPr>
          <a:xfrm>
            <a:off x="0" y="0"/>
            <a:ext cx="5766900" cy="238500"/>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normAutofit lnSpcReduction="20000"/>
          </a:bodyPr>
          <a:lstStyle/>
          <a:p>
            <a:pPr marL="0" marR="0" lvl="0" indent="0" algn="ctr" rtl="0">
              <a:lnSpc>
                <a:spcPct val="90000"/>
              </a:lnSpc>
              <a:spcBef>
                <a:spcPts val="0"/>
              </a:spcBef>
              <a:spcAft>
                <a:spcPts val="0"/>
              </a:spcAft>
              <a:buClr>
                <a:schemeClr val="dk1"/>
              </a:buClr>
              <a:buSzPts val="1600"/>
              <a:buFont typeface="Arial"/>
              <a:buNone/>
            </a:pPr>
            <a:r>
              <a:rPr lang="en" sz="1500" b="0" i="0" u="none" strike="noStrike" cap="none">
                <a:solidFill>
                  <a:schemeClr val="dk1"/>
                </a:solidFill>
                <a:latin typeface="Arial"/>
                <a:ea typeface="Arial"/>
                <a:cs typeface="Arial"/>
                <a:sym typeface="Arial"/>
              </a:rPr>
              <a:t>Bio-Inspired ideas / Biomimicry</a:t>
            </a:r>
            <a:endParaRPr sz="1500" b="0" i="0" u="none" strike="noStrike" cap="none">
              <a:solidFill>
                <a:schemeClr val="dk1"/>
              </a:solidFill>
              <a:latin typeface="Arial"/>
              <a:ea typeface="Arial"/>
              <a:cs typeface="Arial"/>
              <a:sym typeface="Arial"/>
            </a:endParaRPr>
          </a:p>
        </p:txBody>
      </p:sp>
      <p:sp>
        <p:nvSpPr>
          <p:cNvPr id="314" name="Google Shape;314;p45"/>
          <p:cNvSpPr txBox="1"/>
          <p:nvPr/>
        </p:nvSpPr>
        <p:spPr>
          <a:xfrm>
            <a:off x="120649" y="2968057"/>
            <a:ext cx="8921700" cy="238500"/>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normAutofit fontScale="92500" lnSpcReduction="10000"/>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Challenge :- </a:t>
            </a:r>
            <a:r>
              <a:rPr lang="en" sz="1300" b="1" i="0" u="none" strike="noStrike" cap="none">
                <a:solidFill>
                  <a:schemeClr val="dk1"/>
                </a:solidFill>
                <a:latin typeface="Arial"/>
                <a:ea typeface="Arial"/>
                <a:cs typeface="Arial"/>
                <a:sym typeface="Arial"/>
              </a:rPr>
              <a:t>Utilization of Bio-inspired Design for applications in Aerospace Ecosystem for safe &amp; sustainable flight </a:t>
            </a:r>
            <a:endParaRPr sz="1500" b="1" i="0" u="none" strike="noStrike" cap="none">
              <a:solidFill>
                <a:schemeClr val="dk1"/>
              </a:solidFill>
              <a:latin typeface="Arial"/>
              <a:ea typeface="Arial"/>
              <a:cs typeface="Arial"/>
              <a:sym typeface="Arial"/>
            </a:endParaRPr>
          </a:p>
        </p:txBody>
      </p:sp>
      <p:sp>
        <p:nvSpPr>
          <p:cNvPr id="315" name="Google Shape;315;p45"/>
          <p:cNvSpPr txBox="1"/>
          <p:nvPr/>
        </p:nvSpPr>
        <p:spPr>
          <a:xfrm>
            <a:off x="3044937" y="3260620"/>
            <a:ext cx="5015400" cy="313500"/>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dk1"/>
              </a:buClr>
              <a:buSzPts val="1500"/>
              <a:buFont typeface="Arial"/>
              <a:buNone/>
            </a:pPr>
            <a:r>
              <a:rPr lang="en" sz="1500" b="1" i="0" u="none" strike="noStrike" cap="none">
                <a:solidFill>
                  <a:schemeClr val="dk1"/>
                </a:solidFill>
                <a:latin typeface="Arial"/>
                <a:ea typeface="Arial"/>
                <a:cs typeface="Arial"/>
                <a:sym typeface="Arial"/>
              </a:rPr>
              <a:t>OUR  PROPOSED BIOLOGICAL  MODEL</a:t>
            </a:r>
            <a:endParaRPr sz="1100"/>
          </a:p>
        </p:txBody>
      </p:sp>
      <p:sp>
        <p:nvSpPr>
          <p:cNvPr id="316" name="Google Shape;316;p45"/>
          <p:cNvSpPr txBox="1">
            <a:spLocks noGrp="1"/>
          </p:cNvSpPr>
          <p:nvPr>
            <p:ph type="body" idx="1"/>
          </p:nvPr>
        </p:nvSpPr>
        <p:spPr>
          <a:xfrm>
            <a:off x="2181182" y="3573932"/>
            <a:ext cx="6963000" cy="1364700"/>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90000"/>
              </a:lnSpc>
              <a:spcBef>
                <a:spcPts val="0"/>
              </a:spcBef>
              <a:spcAft>
                <a:spcPts val="0"/>
              </a:spcAft>
              <a:buClr>
                <a:schemeClr val="dk1"/>
              </a:buClr>
              <a:buSzPct val="100000"/>
              <a:buNone/>
            </a:pPr>
            <a:r>
              <a:rPr lang="en" sz="1500" i="1" u="sng"/>
              <a:t>Peregrine  Falcon</a:t>
            </a:r>
            <a:endParaRPr/>
          </a:p>
          <a:p>
            <a:pPr marL="177800" lvl="0" indent="-173672" algn="l" rtl="0">
              <a:lnSpc>
                <a:spcPct val="90000"/>
              </a:lnSpc>
              <a:spcBef>
                <a:spcPts val="800"/>
              </a:spcBef>
              <a:spcAft>
                <a:spcPts val="0"/>
              </a:spcAft>
              <a:buClr>
                <a:schemeClr val="dk1"/>
              </a:buClr>
              <a:buSzPct val="100000"/>
              <a:buFont typeface="Noto Sans Symbols"/>
              <a:buChar char="⮚"/>
            </a:pPr>
            <a:r>
              <a:rPr lang="en" sz="1100"/>
              <a:t>It is known to be the Fastest animal on the planet when performing the stoop (high-speed dive). (reaching more than 220 miles per hour ) .</a:t>
            </a:r>
            <a:endParaRPr/>
          </a:p>
          <a:p>
            <a:pPr marL="177800" lvl="0" indent="-173672" algn="l" rtl="0">
              <a:lnSpc>
                <a:spcPct val="90000"/>
              </a:lnSpc>
              <a:spcBef>
                <a:spcPts val="800"/>
              </a:spcBef>
              <a:spcAft>
                <a:spcPts val="0"/>
              </a:spcAft>
              <a:buClr>
                <a:schemeClr val="dk1"/>
              </a:buClr>
              <a:buSzPct val="100000"/>
              <a:buFont typeface="Noto Sans Symbols"/>
              <a:buChar char="⮚"/>
            </a:pPr>
            <a:r>
              <a:rPr lang="en" sz="1100"/>
              <a:t>The </a:t>
            </a:r>
            <a:r>
              <a:rPr lang="en" sz="1100" b="1"/>
              <a:t>peregrine falcon (</a:t>
            </a:r>
            <a:r>
              <a:rPr lang="en" sz="1100" b="1" i="1"/>
              <a:t>Falco peregrinus</a:t>
            </a:r>
            <a:r>
              <a:rPr lang="en" sz="1100" b="1"/>
              <a:t>), </a:t>
            </a:r>
            <a:r>
              <a:rPr lang="en" sz="1100"/>
              <a:t>also known as the peregrine , and historically as the duck hawk in North America, is a cosmopolitan bird of prey in the </a:t>
            </a:r>
            <a:r>
              <a:rPr lang="en" sz="1100" b="1" i="1"/>
              <a:t>family</a:t>
            </a:r>
            <a:r>
              <a:rPr lang="en" sz="1100" i="1"/>
              <a:t> Falconidae</a:t>
            </a:r>
            <a:r>
              <a:rPr lang="en" sz="1100"/>
              <a:t>. </a:t>
            </a:r>
            <a:endParaRPr/>
          </a:p>
          <a:p>
            <a:pPr marL="177800" lvl="0" indent="-173672" algn="l" rtl="0">
              <a:lnSpc>
                <a:spcPct val="90000"/>
              </a:lnSpc>
              <a:spcBef>
                <a:spcPts val="800"/>
              </a:spcBef>
              <a:spcAft>
                <a:spcPts val="0"/>
              </a:spcAft>
              <a:buClr>
                <a:schemeClr val="dk1"/>
              </a:buClr>
              <a:buSzPct val="100000"/>
              <a:buFont typeface="Noto Sans Symbols"/>
              <a:buChar char="⮚"/>
            </a:pPr>
            <a:r>
              <a:rPr lang="en" sz="1100"/>
              <a:t>It can be found nearly everywhere on Earth, except extreme polar regions, very high mountains, and most tropical rainforests.</a:t>
            </a:r>
            <a:endParaRPr/>
          </a:p>
          <a:p>
            <a:pPr marL="177800" lvl="0" indent="-173672" algn="l" rtl="0">
              <a:lnSpc>
                <a:spcPct val="90000"/>
              </a:lnSpc>
              <a:spcBef>
                <a:spcPts val="800"/>
              </a:spcBef>
              <a:spcAft>
                <a:spcPts val="0"/>
              </a:spcAft>
              <a:buClr>
                <a:schemeClr val="dk1"/>
              </a:buClr>
              <a:buSzPct val="100000"/>
              <a:buFont typeface="Noto Sans Symbols"/>
              <a:buChar char="⮚"/>
            </a:pPr>
            <a:r>
              <a:rPr lang="en" sz="1100"/>
              <a:t>Wingspan of 74-120 cm. </a:t>
            </a:r>
            <a:endParaRPr sz="1100"/>
          </a:p>
        </p:txBody>
      </p:sp>
      <p:grpSp>
        <p:nvGrpSpPr>
          <p:cNvPr id="317" name="Google Shape;317;p45"/>
          <p:cNvGrpSpPr/>
          <p:nvPr/>
        </p:nvGrpSpPr>
        <p:grpSpPr>
          <a:xfrm>
            <a:off x="65268" y="3299945"/>
            <a:ext cx="1891220" cy="1578259"/>
            <a:chOff x="8697226" y="681037"/>
            <a:chExt cx="3303442" cy="3095839"/>
          </a:xfrm>
        </p:grpSpPr>
        <p:sp>
          <p:nvSpPr>
            <p:cNvPr id="318" name="Google Shape;318;p45"/>
            <p:cNvSpPr txBox="1"/>
            <p:nvPr/>
          </p:nvSpPr>
          <p:spPr>
            <a:xfrm>
              <a:off x="8697227" y="3318476"/>
              <a:ext cx="3303300" cy="458400"/>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normAutofit fontScale="70000" lnSpcReduction="20000"/>
            </a:bodyPr>
            <a:lstStyle/>
            <a:p>
              <a:pPr marL="0" marR="0" lvl="0" indent="0" algn="ctr" rtl="0">
                <a:lnSpc>
                  <a:spcPct val="90000"/>
                </a:lnSpc>
                <a:spcBef>
                  <a:spcPts val="0"/>
                </a:spcBef>
                <a:spcAft>
                  <a:spcPts val="0"/>
                </a:spcAft>
                <a:buClr>
                  <a:schemeClr val="dk1"/>
                </a:buClr>
                <a:buSzPct val="100000"/>
                <a:buFont typeface="Arial"/>
                <a:buNone/>
              </a:pPr>
              <a:r>
                <a:rPr lang="en" sz="2100" b="1" i="0" u="none" strike="noStrike" cap="none">
                  <a:solidFill>
                    <a:schemeClr val="dk1"/>
                  </a:solidFill>
                  <a:latin typeface="Arial"/>
                  <a:ea typeface="Arial"/>
                  <a:cs typeface="Arial"/>
                  <a:sym typeface="Arial"/>
                </a:rPr>
                <a:t>Peregrine  Falcon</a:t>
              </a:r>
              <a:endParaRPr sz="1100" b="0" i="0" u="none" strike="noStrike" cap="none">
                <a:solidFill>
                  <a:srgbClr val="000000"/>
                </a:solidFill>
                <a:latin typeface="Arial"/>
                <a:ea typeface="Arial"/>
                <a:cs typeface="Arial"/>
                <a:sym typeface="Arial"/>
              </a:endParaRPr>
            </a:p>
          </p:txBody>
        </p:sp>
        <p:pic>
          <p:nvPicPr>
            <p:cNvPr id="319" name="Google Shape;319;p45" descr="Peregrine Falcon Identification, All About Birds, Cornell Lab of Ornithology"/>
            <p:cNvPicPr preferRelativeResize="0"/>
            <p:nvPr/>
          </p:nvPicPr>
          <p:blipFill rotWithShape="1">
            <a:blip r:embed="rId7">
              <a:alphaModFix/>
            </a:blip>
            <a:srcRect/>
            <a:stretch/>
          </p:blipFill>
          <p:spPr>
            <a:xfrm>
              <a:off x="8697226" y="681037"/>
              <a:ext cx="3303442" cy="2477581"/>
            </a:xfrm>
            <a:prstGeom prst="rect">
              <a:avLst/>
            </a:prstGeom>
            <a:noFill/>
            <a:ln>
              <a:noFill/>
            </a:ln>
          </p:spPr>
        </p:pic>
      </p:grpSp>
      <p:sp>
        <p:nvSpPr>
          <p:cNvPr id="320" name="Google Shape;320;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6" descr="The morphological transformation of a Peregrine falcon at various... |  Download Scientific Diagram"/>
          <p:cNvPicPr preferRelativeResize="0"/>
          <p:nvPr/>
        </p:nvPicPr>
        <p:blipFill rotWithShape="1">
          <a:blip r:embed="rId3">
            <a:alphaModFix/>
          </a:blip>
          <a:srcRect/>
          <a:stretch/>
        </p:blipFill>
        <p:spPr>
          <a:xfrm>
            <a:off x="0" y="2876484"/>
            <a:ext cx="2789307" cy="1425769"/>
          </a:xfrm>
          <a:prstGeom prst="rect">
            <a:avLst/>
          </a:prstGeom>
          <a:noFill/>
          <a:ln>
            <a:noFill/>
          </a:ln>
        </p:spPr>
      </p:pic>
      <p:sp>
        <p:nvSpPr>
          <p:cNvPr id="326" name="Google Shape;326;p46"/>
          <p:cNvSpPr txBox="1"/>
          <p:nvPr/>
        </p:nvSpPr>
        <p:spPr>
          <a:xfrm>
            <a:off x="-19" y="4388222"/>
            <a:ext cx="2789400" cy="306900"/>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normAutofit fontScale="40000"/>
          </a:bodyPr>
          <a:lstStyle/>
          <a:p>
            <a:pPr marL="0" marR="0" lvl="0" indent="0" algn="ctr" rtl="0">
              <a:lnSpc>
                <a:spcPct val="90000"/>
              </a:lnSpc>
              <a:spcBef>
                <a:spcPts val="0"/>
              </a:spcBef>
              <a:spcAft>
                <a:spcPts val="0"/>
              </a:spcAft>
              <a:buClr>
                <a:schemeClr val="dk1"/>
              </a:buClr>
              <a:buSzPct val="100000"/>
              <a:buFont typeface="Arial"/>
              <a:buNone/>
            </a:pPr>
            <a:r>
              <a:rPr lang="en" sz="2100" b="1" i="0" u="none" strike="noStrike" cap="none">
                <a:solidFill>
                  <a:schemeClr val="dk1"/>
                </a:solidFill>
                <a:latin typeface="Arial"/>
                <a:ea typeface="Arial"/>
                <a:cs typeface="Arial"/>
                <a:sym typeface="Arial"/>
              </a:rPr>
              <a:t>Shape of Peregrine  Falcon during its characteristic stoop-High speed vertical dive</a:t>
            </a:r>
            <a:endParaRPr sz="1100" b="0" i="0" u="none" strike="noStrike" cap="none">
              <a:solidFill>
                <a:srgbClr val="000000"/>
              </a:solidFill>
              <a:latin typeface="Arial"/>
              <a:ea typeface="Arial"/>
              <a:cs typeface="Arial"/>
              <a:sym typeface="Arial"/>
            </a:endParaRPr>
          </a:p>
        </p:txBody>
      </p:sp>
      <p:sp>
        <p:nvSpPr>
          <p:cNvPr id="327" name="Google Shape;327;p46"/>
          <p:cNvSpPr txBox="1"/>
          <p:nvPr/>
        </p:nvSpPr>
        <p:spPr>
          <a:xfrm>
            <a:off x="194294" y="62775"/>
            <a:ext cx="6024300" cy="393900"/>
          </a:xfrm>
          <a:prstGeom prst="rect">
            <a:avLst/>
          </a:prstGeom>
          <a:noFill/>
          <a:ln w="127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Unique Features of Peregrine Falcon</a:t>
            </a:r>
            <a:endParaRPr sz="1800" b="1" i="0" u="none" strike="noStrike" cap="none">
              <a:solidFill>
                <a:schemeClr val="dk1"/>
              </a:solidFill>
              <a:latin typeface="Arial"/>
              <a:ea typeface="Arial"/>
              <a:cs typeface="Arial"/>
              <a:sym typeface="Arial"/>
            </a:endParaRPr>
          </a:p>
        </p:txBody>
      </p:sp>
      <p:sp>
        <p:nvSpPr>
          <p:cNvPr id="328" name="Google Shape;328;p46"/>
          <p:cNvSpPr txBox="1"/>
          <p:nvPr/>
        </p:nvSpPr>
        <p:spPr>
          <a:xfrm>
            <a:off x="57150" y="448378"/>
            <a:ext cx="6226500" cy="23010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1400"/>
              <a:buFont typeface="Arial"/>
              <a:buNone/>
            </a:pPr>
            <a:r>
              <a:rPr lang="en" sz="1400" b="1" i="0" u="none" strike="noStrike" cap="none">
                <a:solidFill>
                  <a:schemeClr val="dk1"/>
                </a:solidFill>
                <a:latin typeface="Arial"/>
                <a:ea typeface="Arial"/>
                <a:cs typeface="Arial"/>
                <a:sym typeface="Arial"/>
              </a:rPr>
              <a:t>Adaptive wing shapes </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900"/>
              <a:buFont typeface="Arial"/>
              <a:buNone/>
            </a:pPr>
            <a:r>
              <a:rPr lang="en" sz="900" b="0" i="0" u="none" strike="noStrike" cap="none">
                <a:solidFill>
                  <a:schemeClr val="dk1"/>
                </a:solidFill>
                <a:latin typeface="Arial"/>
                <a:ea typeface="Arial"/>
                <a:cs typeface="Arial"/>
                <a:sym typeface="Arial"/>
              </a:rPr>
              <a:t>Peregrine Falcons have </a:t>
            </a:r>
            <a:r>
              <a:rPr lang="en" sz="900" b="1" i="0" u="none" strike="noStrike" cap="none">
                <a:solidFill>
                  <a:schemeClr val="dk1"/>
                </a:solidFill>
                <a:latin typeface="Arial"/>
                <a:ea typeface="Arial"/>
                <a:cs typeface="Arial"/>
                <a:sym typeface="Arial"/>
              </a:rPr>
              <a:t>unslotted , long angular wing shape </a:t>
            </a:r>
            <a:r>
              <a:rPr lang="en" sz="900" b="0" i="0" u="none" strike="noStrike" cap="none">
                <a:solidFill>
                  <a:schemeClr val="dk1"/>
                </a:solidFill>
                <a:latin typeface="Arial"/>
                <a:ea typeface="Arial"/>
                <a:cs typeface="Arial"/>
                <a:sym typeface="Arial"/>
              </a:rPr>
              <a:t>which gives a significant advantage when it comes to high speed flying as required for </a:t>
            </a:r>
            <a:r>
              <a:rPr lang="en" sz="900" b="1" i="0" u="none" strike="noStrike" cap="none">
                <a:solidFill>
                  <a:schemeClr val="dk1"/>
                </a:solidFill>
                <a:latin typeface="Arial"/>
                <a:ea typeface="Arial"/>
                <a:cs typeface="Arial"/>
                <a:sym typeface="Arial"/>
              </a:rPr>
              <a:t>Fighter aircrafts </a:t>
            </a:r>
            <a:r>
              <a:rPr lang="en" sz="900" b="0" i="0" u="none" strike="noStrike" cap="none">
                <a:solidFill>
                  <a:schemeClr val="dk1"/>
                </a:solidFill>
                <a:latin typeface="Arial"/>
                <a:ea typeface="Arial"/>
                <a:cs typeface="Arial"/>
                <a:sym typeface="Arial"/>
              </a:rPr>
              <a:t>by significant reduction of drag force that resists the motion. </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900"/>
              <a:buFont typeface="Arial"/>
              <a:buNone/>
            </a:pPr>
            <a:r>
              <a:rPr lang="en" sz="900" b="0" i="0" u="none" strike="noStrike" cap="none">
                <a:solidFill>
                  <a:schemeClr val="dk1"/>
                </a:solidFill>
                <a:latin typeface="Arial"/>
                <a:ea typeface="Arial"/>
                <a:cs typeface="Arial"/>
                <a:sym typeface="Arial"/>
              </a:rPr>
              <a:t>To maintain its altitude, the Peregrine Falcon extends its wings, therefore increasing the planform area, which causes greater lift and also drag. The Peregrine Falcon is relatively slow while extending its wings. When in need of speed ,the Falcon folds its wing and decreases area. The decrease in planform area, decreases amount of drag generated, therefore speeding up the Falcon significantly.</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900"/>
              <a:buFont typeface="Arial"/>
              <a:buNone/>
            </a:pPr>
            <a:r>
              <a:rPr lang="en" sz="900" b="0" i="0" u="none" strike="noStrike" cap="none">
                <a:solidFill>
                  <a:schemeClr val="dk1"/>
                </a:solidFill>
                <a:latin typeface="Arial"/>
                <a:ea typeface="Arial"/>
                <a:cs typeface="Arial"/>
                <a:sym typeface="Arial"/>
              </a:rPr>
              <a:t>The special design of peregrine falcons can be applied to for aircraft with time/speed critic tasks such as interceptor/fighter jets</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900"/>
              <a:buFont typeface="Arial"/>
              <a:buNone/>
            </a:pPr>
            <a:r>
              <a:rPr lang="en" sz="900" b="0" i="0" u="none" strike="noStrike" cap="none">
                <a:solidFill>
                  <a:schemeClr val="dk1"/>
                </a:solidFill>
                <a:latin typeface="Arial"/>
                <a:ea typeface="Arial"/>
                <a:cs typeface="Arial"/>
                <a:sym typeface="Arial"/>
              </a:rPr>
              <a:t>This special shape of wings has two advantages :-</a:t>
            </a:r>
            <a:endParaRPr sz="1100" b="0" i="0" u="none" strike="noStrike" cap="none">
              <a:solidFill>
                <a:srgbClr val="000000"/>
              </a:solidFill>
              <a:latin typeface="Arial"/>
              <a:ea typeface="Arial"/>
              <a:cs typeface="Arial"/>
              <a:sym typeface="Arial"/>
            </a:endParaRPr>
          </a:p>
          <a:p>
            <a:pPr marL="254000" marR="0" lvl="0" indent="-247650" algn="l" rtl="0">
              <a:lnSpc>
                <a:spcPct val="90000"/>
              </a:lnSpc>
              <a:spcBef>
                <a:spcPts val="800"/>
              </a:spcBef>
              <a:spcAft>
                <a:spcPts val="0"/>
              </a:spcAft>
              <a:buClr>
                <a:schemeClr val="dk1"/>
              </a:buClr>
              <a:buSzPts val="900"/>
              <a:buFont typeface="Arial"/>
              <a:buAutoNum type="arabicPeriod"/>
            </a:pPr>
            <a:r>
              <a:rPr lang="en" sz="900" b="0" i="0" u="none" strike="noStrike" cap="none">
                <a:solidFill>
                  <a:schemeClr val="dk1"/>
                </a:solidFill>
                <a:latin typeface="Arial"/>
                <a:ea typeface="Arial"/>
                <a:cs typeface="Arial"/>
                <a:sym typeface="Arial"/>
              </a:rPr>
              <a:t>Lesser projected area of the wings gives a reduced drag force ( resistive to aircraft motion) and thus lesser fuel consumption . This comes at the cost of a lesser lift force , but sufficient enough for the aircraft to fly.</a:t>
            </a:r>
            <a:endParaRPr sz="1100" b="0" i="0" u="none" strike="noStrike" cap="none">
              <a:solidFill>
                <a:srgbClr val="000000"/>
              </a:solidFill>
              <a:latin typeface="Arial"/>
              <a:ea typeface="Arial"/>
              <a:cs typeface="Arial"/>
              <a:sym typeface="Arial"/>
            </a:endParaRPr>
          </a:p>
          <a:p>
            <a:pPr marL="254000" marR="0" lvl="0" indent="-247650" algn="l" rtl="0">
              <a:lnSpc>
                <a:spcPct val="90000"/>
              </a:lnSpc>
              <a:spcBef>
                <a:spcPts val="800"/>
              </a:spcBef>
              <a:spcAft>
                <a:spcPts val="0"/>
              </a:spcAft>
              <a:buClr>
                <a:schemeClr val="dk1"/>
              </a:buClr>
              <a:buSzPts val="900"/>
              <a:buFont typeface="Arial"/>
              <a:buAutoNum type="arabicPeriod"/>
            </a:pPr>
            <a:r>
              <a:rPr lang="en" sz="900" b="0" i="0" u="none" strike="noStrike" cap="none">
                <a:solidFill>
                  <a:schemeClr val="dk1"/>
                </a:solidFill>
                <a:latin typeface="Arial"/>
                <a:ea typeface="Arial"/>
                <a:cs typeface="Arial"/>
                <a:sym typeface="Arial"/>
              </a:rPr>
              <a:t>Aircrafts are therefore capable of reaching speeds of about 3000 km h.  With low planform area, Fighter jets are capable of going way beyond supersonic speeds</a:t>
            </a:r>
            <a:endParaRPr sz="900" b="0" i="0" u="none" strike="noStrike" cap="none">
              <a:solidFill>
                <a:schemeClr val="dk1"/>
              </a:solidFill>
              <a:latin typeface="Arial"/>
              <a:ea typeface="Arial"/>
              <a:cs typeface="Arial"/>
              <a:sym typeface="Arial"/>
            </a:endParaRPr>
          </a:p>
        </p:txBody>
      </p:sp>
      <p:grpSp>
        <p:nvGrpSpPr>
          <p:cNvPr id="329" name="Google Shape;329;p46"/>
          <p:cNvGrpSpPr/>
          <p:nvPr/>
        </p:nvGrpSpPr>
        <p:grpSpPr>
          <a:xfrm>
            <a:off x="6283694" y="83946"/>
            <a:ext cx="2745970" cy="1488700"/>
            <a:chOff x="170288" y="4142630"/>
            <a:chExt cx="3661293" cy="2194428"/>
          </a:xfrm>
        </p:grpSpPr>
        <p:pic>
          <p:nvPicPr>
            <p:cNvPr id="330" name="Google Shape;330;p46" descr="Is there any benefit of using a swept wings at low-subsonic speeds? -  Aviation Stack Exchange"/>
            <p:cNvPicPr preferRelativeResize="0"/>
            <p:nvPr/>
          </p:nvPicPr>
          <p:blipFill rotWithShape="1">
            <a:blip r:embed="rId4">
              <a:alphaModFix/>
            </a:blip>
            <a:srcRect/>
            <a:stretch/>
          </p:blipFill>
          <p:spPr>
            <a:xfrm>
              <a:off x="2139278" y="4142630"/>
              <a:ext cx="1692303" cy="1692303"/>
            </a:xfrm>
            <a:prstGeom prst="rect">
              <a:avLst/>
            </a:prstGeom>
            <a:noFill/>
            <a:ln>
              <a:noFill/>
            </a:ln>
          </p:spPr>
        </p:pic>
        <p:pic>
          <p:nvPicPr>
            <p:cNvPr id="331" name="Google Shape;331;p46" descr="Naturally Speaking: Peregrine Falcons – Masters of the Air - Cabrillo  National Monument (U.S. National Park Service) - Cabrillo Field Notes"/>
            <p:cNvPicPr preferRelativeResize="0"/>
            <p:nvPr/>
          </p:nvPicPr>
          <p:blipFill rotWithShape="1">
            <a:blip r:embed="rId5">
              <a:alphaModFix/>
            </a:blip>
            <a:srcRect l="6531" t="4427" r="24574" b="4290"/>
            <a:stretch/>
          </p:blipFill>
          <p:spPr>
            <a:xfrm>
              <a:off x="170289" y="4142630"/>
              <a:ext cx="1857293" cy="1718275"/>
            </a:xfrm>
            <a:prstGeom prst="rect">
              <a:avLst/>
            </a:prstGeom>
            <a:noFill/>
            <a:ln>
              <a:noFill/>
            </a:ln>
          </p:spPr>
        </p:pic>
        <p:sp>
          <p:nvSpPr>
            <p:cNvPr id="332" name="Google Shape;332;p46"/>
            <p:cNvSpPr txBox="1"/>
            <p:nvPr/>
          </p:nvSpPr>
          <p:spPr>
            <a:xfrm>
              <a:off x="170288" y="5893358"/>
              <a:ext cx="3661200" cy="443700"/>
            </a:xfrm>
            <a:prstGeom prst="rect">
              <a:avLst/>
            </a:prstGeom>
            <a:no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Peregrine Falcon</a:t>
              </a:r>
              <a:endParaRPr sz="11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SOARING vs SPEEDING</a:t>
              </a:r>
              <a:endParaRPr sz="1100" b="1" i="0" u="none" strike="noStrike" cap="none">
                <a:solidFill>
                  <a:schemeClr val="dk1"/>
                </a:solidFill>
                <a:latin typeface="Arial"/>
                <a:ea typeface="Arial"/>
                <a:cs typeface="Arial"/>
                <a:sym typeface="Arial"/>
              </a:endParaRPr>
            </a:p>
          </p:txBody>
        </p:sp>
      </p:grpSp>
      <p:pic>
        <p:nvPicPr>
          <p:cNvPr id="333" name="Google Shape;333;p46"/>
          <p:cNvPicPr preferRelativeResize="0"/>
          <p:nvPr/>
        </p:nvPicPr>
        <p:blipFill rotWithShape="1">
          <a:blip r:embed="rId6">
            <a:alphaModFix/>
          </a:blip>
          <a:srcRect l="25265" t="19813" r="25359" b="7527"/>
          <a:stretch/>
        </p:blipFill>
        <p:spPr>
          <a:xfrm>
            <a:off x="6283694" y="1634779"/>
            <a:ext cx="2745970" cy="1324590"/>
          </a:xfrm>
          <a:prstGeom prst="rect">
            <a:avLst/>
          </a:prstGeom>
          <a:noFill/>
          <a:ln w="19050" cap="flat" cmpd="sng">
            <a:solidFill>
              <a:schemeClr val="dk1"/>
            </a:solidFill>
            <a:prstDash val="solid"/>
            <a:round/>
            <a:headEnd type="none" w="sm" len="sm"/>
            <a:tailEnd type="none" w="sm" len="sm"/>
          </a:ln>
        </p:spPr>
      </p:pic>
      <p:sp>
        <p:nvSpPr>
          <p:cNvPr id="334" name="Google Shape;334;p46"/>
          <p:cNvSpPr txBox="1">
            <a:spLocks noGrp="1"/>
          </p:cNvSpPr>
          <p:nvPr>
            <p:ph type="title"/>
          </p:nvPr>
        </p:nvSpPr>
        <p:spPr>
          <a:xfrm>
            <a:off x="2400299" y="2754739"/>
            <a:ext cx="6115500" cy="365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100"/>
              <a:buFont typeface="Arial"/>
              <a:buNone/>
            </a:pPr>
            <a:r>
              <a:rPr lang="en" sz="2100" b="1"/>
              <a:t>OUR  IDEA</a:t>
            </a:r>
            <a:endParaRPr sz="2100" b="1"/>
          </a:p>
        </p:txBody>
      </p:sp>
      <p:sp>
        <p:nvSpPr>
          <p:cNvPr id="335" name="Google Shape;335;p46"/>
          <p:cNvSpPr/>
          <p:nvPr/>
        </p:nvSpPr>
        <p:spPr>
          <a:xfrm>
            <a:off x="2714007" y="3030649"/>
            <a:ext cx="6544500" cy="1523400"/>
          </a:xfrm>
          <a:prstGeom prst="rect">
            <a:avLst/>
          </a:prstGeom>
          <a:noFill/>
          <a:ln>
            <a:noFill/>
          </a:ln>
        </p:spPr>
        <p:txBody>
          <a:bodyPr spcFirstLastPara="1" wrap="square" lIns="68575" tIns="34275" rIns="68575" bIns="34275" anchor="t" anchorCtr="0">
            <a:noAutofit/>
          </a:bodyPr>
          <a:lstStyle/>
          <a:p>
            <a:pPr marL="215900" marR="0" lvl="0" indent="-209550" algn="l" rtl="0">
              <a:lnSpc>
                <a:spcPct val="100000"/>
              </a:lnSpc>
              <a:spcBef>
                <a:spcPts val="0"/>
              </a:spcBef>
              <a:spcAft>
                <a:spcPts val="0"/>
              </a:spcAft>
              <a:buClr>
                <a:schemeClr val="dk1"/>
              </a:buClr>
              <a:buSzPts val="1100"/>
              <a:buFont typeface="Noto Sans Symbols"/>
              <a:buChar char="▪"/>
            </a:pPr>
            <a:r>
              <a:rPr lang="en" sz="1100" b="0" i="0" u="none" strike="noStrike" cap="none">
                <a:solidFill>
                  <a:schemeClr val="dk1"/>
                </a:solidFill>
                <a:latin typeface="Arial"/>
                <a:ea typeface="Arial"/>
                <a:cs typeface="Arial"/>
                <a:sym typeface="Arial"/>
              </a:rPr>
              <a:t>Peregrine falcons are the fastest flying birds on Earth reaching a </a:t>
            </a:r>
            <a:r>
              <a:rPr lang="en" sz="1100" b="1" i="0" u="none" strike="noStrike" cap="none">
                <a:solidFill>
                  <a:schemeClr val="dk1"/>
                </a:solidFill>
                <a:latin typeface="Arial"/>
                <a:ea typeface="Arial"/>
                <a:cs typeface="Arial"/>
                <a:sym typeface="Arial"/>
              </a:rPr>
              <a:t>maximum speed of 242 miles per hour</a:t>
            </a:r>
            <a:r>
              <a:rPr lang="en" sz="1100" b="0" i="0" u="none" strike="noStrike" cap="none">
                <a:solidFill>
                  <a:schemeClr val="dk1"/>
                </a:solidFill>
                <a:latin typeface="Arial"/>
                <a:ea typeface="Arial"/>
                <a:cs typeface="Arial"/>
                <a:sym typeface="Arial"/>
              </a:rPr>
              <a:t>. Everything from its </a:t>
            </a:r>
            <a:r>
              <a:rPr lang="en" sz="1100" b="0" i="1" u="sng" strike="noStrike" cap="none">
                <a:solidFill>
                  <a:schemeClr val="dk1"/>
                </a:solidFill>
                <a:latin typeface="Arial"/>
                <a:ea typeface="Arial"/>
                <a:cs typeface="Arial"/>
                <a:sym typeface="Arial"/>
              </a:rPr>
              <a:t>wingspan and shape to its feather design </a:t>
            </a:r>
            <a:r>
              <a:rPr lang="en" sz="1100" b="0" i="0" u="none" strike="noStrike" cap="none">
                <a:solidFill>
                  <a:schemeClr val="dk1"/>
                </a:solidFill>
                <a:latin typeface="Arial"/>
                <a:ea typeface="Arial"/>
                <a:cs typeface="Arial"/>
                <a:sym typeface="Arial"/>
              </a:rPr>
              <a:t>gives them the high speed flights. A peregrine falcon has to make a very precise dive to catch its prey. If the </a:t>
            </a:r>
            <a:r>
              <a:rPr lang="en" sz="1100" b="0" i="1" u="none" strike="noStrike" cap="none">
                <a:solidFill>
                  <a:schemeClr val="dk1"/>
                </a:solidFill>
                <a:latin typeface="Arial"/>
                <a:ea typeface="Arial"/>
                <a:cs typeface="Arial"/>
                <a:sym typeface="Arial"/>
              </a:rPr>
              <a:t>trajectory is even a little off</a:t>
            </a:r>
            <a:r>
              <a:rPr lang="en" sz="1100" b="0" i="0" u="none" strike="noStrike" cap="none">
                <a:solidFill>
                  <a:schemeClr val="dk1"/>
                </a:solidFill>
                <a:latin typeface="Arial"/>
                <a:ea typeface="Arial"/>
                <a:cs typeface="Arial"/>
                <a:sym typeface="Arial"/>
              </a:rPr>
              <a:t>, they can lose control and tumble but,realise that their flight is unstable and can adjust their flight to fix it.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215900" marR="0" lvl="0" indent="-209550" algn="l" rtl="0">
              <a:lnSpc>
                <a:spcPct val="100000"/>
              </a:lnSpc>
              <a:spcBef>
                <a:spcPts val="0"/>
              </a:spcBef>
              <a:spcAft>
                <a:spcPts val="0"/>
              </a:spcAft>
              <a:buClr>
                <a:srgbClr val="000000"/>
              </a:buClr>
              <a:buSzPts val="1100"/>
              <a:buFont typeface="Noto Sans Symbols"/>
              <a:buChar char="▪"/>
            </a:pPr>
            <a:r>
              <a:rPr lang="en" sz="1100" b="0" i="0" u="none" strike="noStrike" cap="none">
                <a:solidFill>
                  <a:srgbClr val="000000"/>
                </a:solidFill>
                <a:latin typeface="Arial"/>
                <a:ea typeface="Arial"/>
                <a:cs typeface="Arial"/>
                <a:sym typeface="Arial"/>
              </a:rPr>
              <a:t>Scientist have found out that Peregrine falcons have a </a:t>
            </a:r>
            <a:r>
              <a:rPr lang="en" sz="1100" b="0" i="1" u="none" strike="noStrike" cap="none">
                <a:solidFill>
                  <a:srgbClr val="000000"/>
                </a:solidFill>
                <a:latin typeface="Arial"/>
                <a:ea typeface="Arial"/>
                <a:cs typeface="Arial"/>
                <a:sym typeface="Arial"/>
              </a:rPr>
              <a:t>special set of feathers</a:t>
            </a:r>
            <a:r>
              <a:rPr lang="en" sz="1100" b="0" i="0" u="none" strike="noStrike" cap="none">
                <a:solidFill>
                  <a:srgbClr val="000000"/>
                </a:solidFill>
                <a:latin typeface="Arial"/>
                <a:ea typeface="Arial"/>
                <a:cs typeface="Arial"/>
                <a:sym typeface="Arial"/>
              </a:rPr>
              <a:t> that help them remain stable in flight at those high speeds. These feathers are called </a:t>
            </a:r>
            <a:r>
              <a:rPr lang="en" sz="1100" b="1" i="0" u="none" strike="noStrike" cap="none">
                <a:solidFill>
                  <a:srgbClr val="000000"/>
                </a:solidFill>
                <a:latin typeface="Arial"/>
                <a:ea typeface="Arial"/>
                <a:cs typeface="Arial"/>
                <a:sym typeface="Arial"/>
              </a:rPr>
              <a:t>sensory feathers</a:t>
            </a:r>
            <a:r>
              <a:rPr lang="en" sz="1100" b="0" i="0" u="none" strike="noStrike" cap="none">
                <a:solidFill>
                  <a:srgbClr val="000000"/>
                </a:solidFill>
                <a:latin typeface="Arial"/>
                <a:ea typeface="Arial"/>
                <a:cs typeface="Arial"/>
                <a:sym typeface="Arial"/>
              </a:rPr>
              <a:t>, The sensory feathers are small feathers </a:t>
            </a:r>
            <a:r>
              <a:rPr lang="en" sz="1100" b="1" i="0" u="none" strike="noStrike" cap="none">
                <a:solidFill>
                  <a:srgbClr val="000000"/>
                </a:solidFill>
                <a:latin typeface="Arial"/>
                <a:ea typeface="Arial"/>
                <a:cs typeface="Arial"/>
                <a:sym typeface="Arial"/>
              </a:rPr>
              <a:t>located at the back side of the wings</a:t>
            </a:r>
            <a:r>
              <a:rPr lang="en" sz="1100" b="0" i="0" u="none" strike="noStrike" cap="none">
                <a:solidFill>
                  <a:srgbClr val="000000"/>
                </a:solidFill>
                <a:latin typeface="Arial"/>
                <a:ea typeface="Arial"/>
                <a:cs typeface="Arial"/>
                <a:sym typeface="Arial"/>
              </a:rPr>
              <a:t>. These feathers are </a:t>
            </a:r>
            <a:r>
              <a:rPr lang="en" sz="1100" b="0" i="1" u="none" strike="noStrike" cap="none">
                <a:solidFill>
                  <a:srgbClr val="000000"/>
                </a:solidFill>
                <a:latin typeface="Arial"/>
                <a:ea typeface="Arial"/>
                <a:cs typeface="Arial"/>
                <a:sym typeface="Arial"/>
              </a:rPr>
              <a:t>attached to nerves cells </a:t>
            </a:r>
            <a:r>
              <a:rPr lang="en" sz="1100" b="0" i="0" u="none" strike="noStrike" cap="none">
                <a:solidFill>
                  <a:srgbClr val="000000"/>
                </a:solidFill>
                <a:latin typeface="Arial"/>
                <a:ea typeface="Arial"/>
                <a:cs typeface="Arial"/>
                <a:sym typeface="Arial"/>
              </a:rPr>
              <a:t>that send information to the brain of the bird telling it when needs to adjust its flight.</a:t>
            </a:r>
            <a:endParaRPr sz="1100" b="0" i="0" u="none" strike="noStrike" cap="none">
              <a:solidFill>
                <a:schemeClr val="dk1"/>
              </a:solidFill>
              <a:latin typeface="Arial"/>
              <a:ea typeface="Arial"/>
              <a:cs typeface="Arial"/>
              <a:sym typeface="Arial"/>
            </a:endParaRPr>
          </a:p>
        </p:txBody>
      </p:sp>
      <p:sp>
        <p:nvSpPr>
          <p:cNvPr id="336" name="Google Shape;336;p46"/>
          <p:cNvSpPr txBox="1"/>
          <p:nvPr/>
        </p:nvSpPr>
        <p:spPr>
          <a:xfrm>
            <a:off x="2714004" y="4669465"/>
            <a:ext cx="6452700" cy="469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IDEA :-  </a:t>
            </a:r>
            <a:r>
              <a:rPr lang="en" sz="1200" b="1" i="0" u="none" strike="noStrike" cap="none">
                <a:solidFill>
                  <a:schemeClr val="dk1"/>
                </a:solidFill>
                <a:latin typeface="Arial"/>
                <a:ea typeface="Arial"/>
                <a:cs typeface="Arial"/>
                <a:sym typeface="Arial"/>
              </a:rPr>
              <a:t>Our idea is to mimic this sensory feathers to perform like they perform in case of falcons.</a:t>
            </a:r>
            <a:endParaRPr sz="1400" b="1" i="0" u="none" strike="noStrike" cap="none">
              <a:solidFill>
                <a:schemeClr val="dk1"/>
              </a:solidFill>
              <a:latin typeface="Arial"/>
              <a:ea typeface="Arial"/>
              <a:cs typeface="Arial"/>
              <a:sym typeface="Arial"/>
            </a:endParaRPr>
          </a:p>
        </p:txBody>
      </p:sp>
      <p:sp>
        <p:nvSpPr>
          <p:cNvPr id="337" name="Google Shape;337;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47"/>
          <p:cNvPicPr preferRelativeResize="0">
            <a:picLocks noGrp="1"/>
          </p:cNvPicPr>
          <p:nvPr>
            <p:ph type="body" idx="1"/>
          </p:nvPr>
        </p:nvPicPr>
        <p:blipFill rotWithShape="1">
          <a:blip r:embed="rId3">
            <a:alphaModFix/>
          </a:blip>
          <a:srcRect l="1216" t="28608" r="64410" b="4720"/>
          <a:stretch/>
        </p:blipFill>
        <p:spPr>
          <a:xfrm>
            <a:off x="7296150" y="45956"/>
            <a:ext cx="1768200" cy="1789200"/>
          </a:xfrm>
          <a:prstGeom prst="rect">
            <a:avLst/>
          </a:prstGeom>
          <a:noFill/>
          <a:ln>
            <a:noFill/>
          </a:ln>
        </p:spPr>
      </p:pic>
      <p:sp>
        <p:nvSpPr>
          <p:cNvPr id="343" name="Google Shape;343;p47"/>
          <p:cNvSpPr txBox="1"/>
          <p:nvPr/>
        </p:nvSpPr>
        <p:spPr>
          <a:xfrm>
            <a:off x="0" y="451367"/>
            <a:ext cx="7296000" cy="16854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00000"/>
              </a:lnSpc>
              <a:spcBef>
                <a:spcPts val="0"/>
              </a:spcBef>
              <a:spcAft>
                <a:spcPts val="0"/>
              </a:spcAft>
              <a:buClr>
                <a:schemeClr val="dk1"/>
              </a:buClr>
              <a:buSzPts val="1400"/>
              <a:buFont typeface="Noto Sans Symbols"/>
              <a:buChar char="⮚"/>
            </a:pPr>
            <a:r>
              <a:rPr lang="en" sz="1200" b="1" i="0" u="sng" strike="noStrike" cap="none">
                <a:solidFill>
                  <a:schemeClr val="dk1"/>
                </a:solidFill>
                <a:latin typeface="Arial"/>
                <a:ea typeface="Arial"/>
                <a:cs typeface="Arial"/>
                <a:sym typeface="Arial"/>
              </a:rPr>
              <a:t>How we want to implement our idea</a:t>
            </a:r>
            <a:r>
              <a:rPr lang="en" sz="1200" b="1" i="0" u="none" strike="noStrike" cap="none">
                <a:solidFill>
                  <a:schemeClr val="dk1"/>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3D printing of polymeric structure in the shape of hair filaments equipped with modern day sensors to provide real time data of the present location , velocity , pressure , air flow and many other flight parameters.</a:t>
            </a:r>
            <a:endParaRPr sz="11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dk1"/>
              </a:buClr>
              <a:buSzPts val="1400"/>
              <a:buFont typeface="Noto Sans Symbols"/>
              <a:buChar char="⮚"/>
            </a:pPr>
            <a:r>
              <a:rPr lang="en" sz="1200" b="1" i="0" u="sng" strike="noStrike" cap="none">
                <a:solidFill>
                  <a:schemeClr val="dk1"/>
                </a:solidFill>
                <a:latin typeface="Arial"/>
                <a:ea typeface="Arial"/>
                <a:cs typeface="Arial"/>
                <a:sym typeface="Arial"/>
              </a:rPr>
              <a:t>Necessity</a:t>
            </a:r>
            <a:r>
              <a:rPr lang="en" sz="1200" b="1" i="0" u="none" strike="noStrike" cap="none">
                <a:solidFill>
                  <a:schemeClr val="dk1"/>
                </a:solidFill>
                <a:latin typeface="Arial"/>
                <a:ea typeface="Arial"/>
                <a:cs typeface="Arial"/>
                <a:sym typeface="Arial"/>
              </a:rPr>
              <a:t> :-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Arial"/>
                <a:ea typeface="Arial"/>
                <a:cs typeface="Arial"/>
                <a:sym typeface="Arial"/>
              </a:rPr>
              <a:t>High speed flight of the aircraft at supersonic levels </a:t>
            </a:r>
            <a:r>
              <a:rPr lang="en" sz="1100" b="0" i="0" u="none" strike="noStrike" cap="none">
                <a:solidFill>
                  <a:schemeClr val="dk1"/>
                </a:solidFill>
                <a:latin typeface="Arial"/>
                <a:ea typeface="Arial"/>
                <a:cs typeface="Arial"/>
                <a:sym typeface="Arial"/>
              </a:rPr>
              <a:t>coupled with high angle of attack may cause </a:t>
            </a:r>
            <a:r>
              <a:rPr lang="en" sz="1100" b="1" i="0" u="none" strike="noStrike" cap="none">
                <a:solidFill>
                  <a:schemeClr val="dk1"/>
                </a:solidFill>
                <a:latin typeface="Arial"/>
                <a:ea typeface="Arial"/>
                <a:cs typeface="Arial"/>
                <a:sym typeface="Arial"/>
              </a:rPr>
              <a:t>Stalling flow </a:t>
            </a:r>
            <a:r>
              <a:rPr lang="en" sz="1100" b="0" i="0" u="none" strike="noStrike" cap="none">
                <a:solidFill>
                  <a:schemeClr val="dk1"/>
                </a:solidFill>
                <a:latin typeface="Arial"/>
                <a:ea typeface="Arial"/>
                <a:cs typeface="Arial"/>
                <a:sym typeface="Arial"/>
              </a:rPr>
              <a:t>over the aerofoil . In this stalled situation , there is a </a:t>
            </a:r>
            <a:r>
              <a:rPr lang="en" sz="1100" b="1" i="0" u="none" strike="noStrike" cap="none">
                <a:solidFill>
                  <a:schemeClr val="dk1"/>
                </a:solidFill>
                <a:latin typeface="Arial"/>
                <a:ea typeface="Arial"/>
                <a:cs typeface="Arial"/>
                <a:sym typeface="Arial"/>
              </a:rPr>
              <a:t>very large turbulence zone </a:t>
            </a:r>
            <a:r>
              <a:rPr lang="en" sz="1100" b="0" i="0" u="none" strike="noStrike" cap="none">
                <a:solidFill>
                  <a:schemeClr val="dk1"/>
                </a:solidFill>
                <a:latin typeface="Arial"/>
                <a:ea typeface="Arial"/>
                <a:cs typeface="Arial"/>
                <a:sym typeface="Arial"/>
              </a:rPr>
              <a:t>above the aerofoil and the laminar boundary layer separation point comes over the aerofoil . At the stall, the airflow across the upper cambered surface ceases to flow smoothly and in contact with the upper surface and becomes turbulent, thus greatly reducing lift and increasing drag.</a:t>
            </a:r>
            <a:endParaRPr sz="1100"/>
          </a:p>
        </p:txBody>
      </p:sp>
      <p:sp>
        <p:nvSpPr>
          <p:cNvPr id="344" name="Google Shape;344;p47"/>
          <p:cNvSpPr txBox="1"/>
          <p:nvPr/>
        </p:nvSpPr>
        <p:spPr>
          <a:xfrm>
            <a:off x="7385051" y="1867599"/>
            <a:ext cx="1679400" cy="207900"/>
          </a:xfrm>
          <a:prstGeom prst="rect">
            <a:avLst/>
          </a:prstGeom>
          <a:noFill/>
          <a:ln w="12700"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Arial"/>
                <a:ea typeface="Arial"/>
                <a:cs typeface="Arial"/>
                <a:sym typeface="Arial"/>
              </a:rPr>
              <a:t>Sensory Feathers on Falcon</a:t>
            </a:r>
            <a:endParaRPr sz="900" b="1" i="0" u="none" strike="noStrike" cap="none">
              <a:solidFill>
                <a:schemeClr val="dk1"/>
              </a:solidFill>
              <a:latin typeface="Arial"/>
              <a:ea typeface="Arial"/>
              <a:cs typeface="Arial"/>
              <a:sym typeface="Arial"/>
            </a:endParaRPr>
          </a:p>
        </p:txBody>
      </p:sp>
      <p:sp>
        <p:nvSpPr>
          <p:cNvPr id="345" name="Google Shape;345;p47"/>
          <p:cNvSpPr txBox="1"/>
          <p:nvPr/>
        </p:nvSpPr>
        <p:spPr>
          <a:xfrm>
            <a:off x="841576" y="45955"/>
            <a:ext cx="6060900" cy="461700"/>
          </a:xfrm>
          <a:prstGeom prst="rect">
            <a:avLst/>
          </a:prstGeom>
          <a:noFill/>
          <a:ln w="19050" cap="flat" cmpd="sng">
            <a:solidFill>
              <a:schemeClr val="dk1"/>
            </a:solidFill>
            <a:prstDash val="solid"/>
            <a:round/>
            <a:headEnd type="none" w="sm" len="sm"/>
            <a:tailEnd type="none" w="sm" len="sm"/>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rgbClr val="000000"/>
                </a:solidFill>
                <a:latin typeface="Arial"/>
                <a:ea typeface="Arial"/>
                <a:cs typeface="Arial"/>
                <a:sym typeface="Arial"/>
              </a:rPr>
              <a:t>IMPLEMENTATION  AND  FEASIBILITY</a:t>
            </a:r>
            <a:endParaRPr sz="1100"/>
          </a:p>
        </p:txBody>
      </p:sp>
      <p:sp>
        <p:nvSpPr>
          <p:cNvPr id="346" name="Google Shape;346;p47"/>
          <p:cNvSpPr txBox="1"/>
          <p:nvPr/>
        </p:nvSpPr>
        <p:spPr>
          <a:xfrm>
            <a:off x="2676251" y="1835109"/>
            <a:ext cx="6388200" cy="2185800"/>
          </a:xfrm>
          <a:prstGeom prst="rect">
            <a:avLst/>
          </a:prstGeom>
          <a:noFill/>
          <a:ln>
            <a:noFill/>
          </a:ln>
        </p:spPr>
        <p:txBody>
          <a:bodyPr spcFirstLastPara="1" wrap="square" lIns="68575" tIns="68575" rIns="68575" bIns="68575" anchor="t" anchorCtr="0">
            <a:spAutoFit/>
          </a:bodyPr>
          <a:lstStyle/>
          <a:p>
            <a:pPr marL="101600" marR="0" lvl="0" indent="0" algn="l" rtl="0">
              <a:lnSpc>
                <a:spcPct val="100000"/>
              </a:lnSpc>
              <a:spcBef>
                <a:spcPts val="0"/>
              </a:spcBef>
              <a:spcAft>
                <a:spcPts val="0"/>
              </a:spcAft>
              <a:buNone/>
            </a:pPr>
            <a:r>
              <a:rPr lang="en" sz="1200" b="1" i="0" u="sng" strike="noStrike" cap="none">
                <a:solidFill>
                  <a:srgbClr val="000000"/>
                </a:solidFill>
                <a:latin typeface="Arial"/>
                <a:ea typeface="Arial"/>
                <a:cs typeface="Arial"/>
                <a:sym typeface="Arial"/>
              </a:rPr>
              <a:t>How it will work</a:t>
            </a:r>
            <a:endParaRPr sz="1100"/>
          </a:p>
          <a:p>
            <a:pPr marL="342900" marR="0" lvl="0" indent="-234950" algn="l" rtl="0">
              <a:lnSpc>
                <a:spcPct val="100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Our work focuses on implementation of control of falcon on their diving flight. The secondary feathers vibrational amplitude helps the bird to can the angle of inclination according instabilities.</a:t>
            </a:r>
            <a:endParaRPr sz="1100" b="0" i="0" u="none" strike="noStrike" cap="none">
              <a:solidFill>
                <a:srgbClr val="000000"/>
              </a:solidFill>
              <a:latin typeface="Arial"/>
              <a:ea typeface="Arial"/>
              <a:cs typeface="Arial"/>
              <a:sym typeface="Arial"/>
            </a:endParaRPr>
          </a:p>
          <a:p>
            <a:pPr marL="342900" marR="0" lvl="0" indent="-234950" algn="l" rtl="0">
              <a:lnSpc>
                <a:spcPct val="100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The body becomes more streamlined when the wingspan is more V-shaped, so we are trying to implement an in-air mechanism which will control this feature.</a:t>
            </a:r>
            <a:endParaRPr sz="1100" b="0" i="0" u="none" strike="noStrike" cap="none">
              <a:solidFill>
                <a:srgbClr val="000000"/>
              </a:solidFill>
              <a:latin typeface="Arial"/>
              <a:ea typeface="Arial"/>
              <a:cs typeface="Arial"/>
              <a:sym typeface="Arial"/>
            </a:endParaRPr>
          </a:p>
          <a:p>
            <a:pPr marL="342900" marR="0" lvl="0" indent="-234950" algn="l" rtl="0">
              <a:lnSpc>
                <a:spcPct val="100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As feathers act as a vibrotactile sensors that can detect mechanical stimuli flight and provide tactical navigation, we can mimic these in form of mechanosensors.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So we mount many small mechanical fin like feathers along the upper part of the wing, these will help of modern day devices like accelerometer will provide a real time analysis of the system. With inputs related to amplitude sensing and the flow vibration and output is the calibrated flight conditions.</a:t>
            </a:r>
            <a:endParaRPr sz="1100" b="0" i="0" u="none" strike="noStrike" cap="none">
              <a:solidFill>
                <a:srgbClr val="000000"/>
              </a:solidFill>
              <a:latin typeface="Arial"/>
              <a:ea typeface="Arial"/>
              <a:cs typeface="Arial"/>
              <a:sym typeface="Arial"/>
            </a:endParaRPr>
          </a:p>
        </p:txBody>
      </p:sp>
      <p:pic>
        <p:nvPicPr>
          <p:cNvPr id="347" name="Google Shape;347;p47"/>
          <p:cNvPicPr preferRelativeResize="0"/>
          <p:nvPr/>
        </p:nvPicPr>
        <p:blipFill rotWithShape="1">
          <a:blip r:embed="rId4">
            <a:alphaModFix/>
          </a:blip>
          <a:srcRect/>
          <a:stretch/>
        </p:blipFill>
        <p:spPr>
          <a:xfrm>
            <a:off x="0" y="1835088"/>
            <a:ext cx="3117850" cy="1651061"/>
          </a:xfrm>
          <a:prstGeom prst="rect">
            <a:avLst/>
          </a:prstGeom>
          <a:noFill/>
          <a:ln>
            <a:noFill/>
          </a:ln>
        </p:spPr>
      </p:pic>
      <p:sp>
        <p:nvSpPr>
          <p:cNvPr id="348" name="Google Shape;348;p47"/>
          <p:cNvSpPr txBox="1"/>
          <p:nvPr/>
        </p:nvSpPr>
        <p:spPr>
          <a:xfrm>
            <a:off x="3157637" y="3824254"/>
            <a:ext cx="5946600" cy="1154400"/>
          </a:xfrm>
          <a:prstGeom prst="rect">
            <a:avLst/>
          </a:prstGeom>
          <a:noFill/>
          <a:ln>
            <a:noFill/>
          </a:ln>
        </p:spPr>
        <p:txBody>
          <a:bodyPr spcFirstLastPara="1" wrap="square" lIns="68575" tIns="68575" rIns="68575" bIns="68575" anchor="t" anchorCtr="0">
            <a:spAutoFit/>
          </a:bodyPr>
          <a:lstStyle/>
          <a:p>
            <a:pPr marL="215900" marR="0" lvl="0" indent="-222250" algn="l" rtl="0">
              <a:lnSpc>
                <a:spcPct val="100000"/>
              </a:lnSpc>
              <a:spcBef>
                <a:spcPts val="0"/>
              </a:spcBef>
              <a:spcAft>
                <a:spcPts val="0"/>
              </a:spcAft>
              <a:buClr>
                <a:srgbClr val="FF0000"/>
              </a:buClr>
              <a:buSzPts val="1100"/>
              <a:buFont typeface="Noto Sans Symbols"/>
              <a:buChar char="⮚"/>
            </a:pPr>
            <a:r>
              <a:rPr lang="en" sz="1100" b="1" i="0" u="none" strike="noStrike" cap="none">
                <a:solidFill>
                  <a:srgbClr val="FF0000"/>
                </a:solidFill>
              </a:rPr>
              <a:t>The localized sensors made of piezoelectric sensors can be employed along the airfoil surface to indicate the sensory vibration along the airfoil. Thus, these actuators can perform to prevent stall.</a:t>
            </a:r>
            <a:endParaRPr sz="1100" b="1" i="0" u="none" strike="noStrike" cap="none">
              <a:solidFill>
                <a:srgbClr val="FF0000"/>
              </a:solidFil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215900" marR="0" lvl="0" indent="-222250" algn="l" rtl="0">
              <a:lnSpc>
                <a:spcPct val="100000"/>
              </a:lnSpc>
              <a:spcBef>
                <a:spcPts val="0"/>
              </a:spcBef>
              <a:spcAft>
                <a:spcPts val="0"/>
              </a:spcAft>
              <a:buClr>
                <a:srgbClr val="000000"/>
              </a:buClr>
              <a:buSzPts val="1100"/>
              <a:buFont typeface="Noto Sans Symbols"/>
              <a:buChar char="⮚"/>
            </a:pPr>
            <a:r>
              <a:rPr lang="en" sz="1100" b="0" i="0" u="none" strike="noStrike" cap="none">
                <a:solidFill>
                  <a:srgbClr val="000000"/>
                </a:solidFill>
                <a:latin typeface="Arial"/>
                <a:ea typeface="Arial"/>
                <a:cs typeface="Arial"/>
                <a:sym typeface="Arial"/>
              </a:rPr>
              <a:t>Also, inclusion of these feather like fins can be placed on surfaces with retarded streamline to improve the streamline of the structure by a certain mark.</a:t>
            </a:r>
            <a:endParaRPr sz="1100" b="0" i="0" u="none" strike="noStrike" cap="none">
              <a:solidFill>
                <a:srgbClr val="000000"/>
              </a:solidFill>
              <a:latin typeface="Arial"/>
              <a:ea typeface="Arial"/>
              <a:cs typeface="Arial"/>
              <a:sym typeface="Arial"/>
            </a:endParaRPr>
          </a:p>
        </p:txBody>
      </p:sp>
      <p:pic>
        <p:nvPicPr>
          <p:cNvPr id="349" name="Google Shape;349;p47"/>
          <p:cNvPicPr preferRelativeResize="0"/>
          <p:nvPr/>
        </p:nvPicPr>
        <p:blipFill rotWithShape="1">
          <a:blip r:embed="rId5">
            <a:alphaModFix/>
          </a:blip>
          <a:srcRect/>
          <a:stretch/>
        </p:blipFill>
        <p:spPr>
          <a:xfrm>
            <a:off x="1674578" y="3486150"/>
            <a:ext cx="1689555" cy="1524568"/>
          </a:xfrm>
          <a:prstGeom prst="rect">
            <a:avLst/>
          </a:prstGeom>
          <a:noFill/>
          <a:ln>
            <a:noFill/>
          </a:ln>
        </p:spPr>
      </p:pic>
      <p:pic>
        <p:nvPicPr>
          <p:cNvPr id="350" name="Google Shape;350;p47"/>
          <p:cNvPicPr preferRelativeResize="0"/>
          <p:nvPr/>
        </p:nvPicPr>
        <p:blipFill rotWithShape="1">
          <a:blip r:embed="rId6">
            <a:alphaModFix/>
          </a:blip>
          <a:srcRect/>
          <a:stretch/>
        </p:blipFill>
        <p:spPr>
          <a:xfrm>
            <a:off x="39788" y="3186905"/>
            <a:ext cx="1841287" cy="1693350"/>
          </a:xfrm>
          <a:prstGeom prst="rect">
            <a:avLst/>
          </a:prstGeom>
          <a:noFill/>
          <a:ln>
            <a:noFill/>
          </a:ln>
        </p:spPr>
      </p:pic>
      <p:sp>
        <p:nvSpPr>
          <p:cNvPr id="351" name="Google Shape;351;p47"/>
          <p:cNvSpPr txBox="1"/>
          <p:nvPr/>
        </p:nvSpPr>
        <p:spPr>
          <a:xfrm>
            <a:off x="1249500" y="4563877"/>
            <a:ext cx="1370100" cy="477300"/>
          </a:xfrm>
          <a:prstGeom prst="rect">
            <a:avLst/>
          </a:prstGeom>
          <a:noFill/>
          <a:ln w="19050" cap="flat" cmpd="sng">
            <a:solidFill>
              <a:schemeClr val="dk1"/>
            </a:solidFill>
            <a:prstDash val="solid"/>
            <a:round/>
            <a:headEnd type="none" w="sm" len="sm"/>
            <a:tailEnd type="none" w="sm" len="sm"/>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Piezoelectric Sensor</a:t>
            </a:r>
            <a:endParaRPr sz="1100" b="0" i="0" u="none" strike="noStrike" cap="none">
              <a:solidFill>
                <a:srgbClr val="000000"/>
              </a:solidFill>
              <a:latin typeface="Arial"/>
              <a:ea typeface="Arial"/>
              <a:cs typeface="Arial"/>
              <a:sym typeface="Arial"/>
            </a:endParaRPr>
          </a:p>
        </p:txBody>
      </p:sp>
      <p:sp>
        <p:nvSpPr>
          <p:cNvPr id="352" name="Google Shape;352;p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8"/>
          <p:cNvSpPr txBox="1">
            <a:spLocks noGrp="1"/>
          </p:cNvSpPr>
          <p:nvPr>
            <p:ph type="title"/>
          </p:nvPr>
        </p:nvSpPr>
        <p:spPr>
          <a:xfrm>
            <a:off x="125912" y="20078"/>
            <a:ext cx="7886700" cy="5403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1400"/>
              <a:buNone/>
            </a:pPr>
            <a:r>
              <a:rPr lang="en" sz="2100" b="1"/>
              <a:t>VALUE PROPOSITION</a:t>
            </a:r>
            <a:endParaRPr/>
          </a:p>
        </p:txBody>
      </p:sp>
      <p:sp>
        <p:nvSpPr>
          <p:cNvPr id="358" name="Google Shape;358;p48"/>
          <p:cNvSpPr txBox="1">
            <a:spLocks noGrp="1"/>
          </p:cNvSpPr>
          <p:nvPr>
            <p:ph type="body" idx="1"/>
          </p:nvPr>
        </p:nvSpPr>
        <p:spPr>
          <a:xfrm>
            <a:off x="125912" y="371549"/>
            <a:ext cx="6585900" cy="1441200"/>
          </a:xfrm>
          <a:prstGeom prst="rect">
            <a:avLst/>
          </a:prstGeom>
          <a:noFill/>
          <a:ln>
            <a:noFill/>
          </a:ln>
        </p:spPr>
        <p:txBody>
          <a:bodyPr spcFirstLastPara="1" wrap="square" lIns="68575" tIns="34275" rIns="68575" bIns="34275" anchor="t" anchorCtr="0">
            <a:normAutofit lnSpcReduction="10000"/>
          </a:bodyPr>
          <a:lstStyle/>
          <a:p>
            <a:pPr marL="0" lvl="0" indent="0" algn="l" rtl="0">
              <a:lnSpc>
                <a:spcPct val="90000"/>
              </a:lnSpc>
              <a:spcBef>
                <a:spcPts val="800"/>
              </a:spcBef>
              <a:spcAft>
                <a:spcPts val="0"/>
              </a:spcAft>
              <a:buSzPts val="1400"/>
              <a:buNone/>
            </a:pPr>
            <a:r>
              <a:rPr lang="en" sz="1100"/>
              <a:t>There are already existing flight models which have adapted the streamline of the falcon and have shown massive improvements of the flight as a whole.</a:t>
            </a:r>
            <a:endParaRPr sz="1100"/>
          </a:p>
          <a:p>
            <a:pPr marL="0" lvl="0" indent="0" algn="l" rtl="0">
              <a:lnSpc>
                <a:spcPct val="90000"/>
              </a:lnSpc>
              <a:spcBef>
                <a:spcPts val="800"/>
              </a:spcBef>
              <a:spcAft>
                <a:spcPts val="0"/>
              </a:spcAft>
              <a:buSzPts val="1400"/>
              <a:buNone/>
            </a:pPr>
            <a:r>
              <a:rPr lang="en" sz="1100"/>
              <a:t>Even though there are better models, our proposed model is superior in the sense:-</a:t>
            </a:r>
            <a:endParaRPr sz="1100"/>
          </a:p>
          <a:p>
            <a:pPr marL="342900" lvl="0" indent="-234950" algn="l" rtl="0">
              <a:lnSpc>
                <a:spcPct val="90000"/>
              </a:lnSpc>
              <a:spcBef>
                <a:spcPts val="800"/>
              </a:spcBef>
              <a:spcAft>
                <a:spcPts val="0"/>
              </a:spcAft>
              <a:buSzPts val="1100"/>
              <a:buChar char="•"/>
            </a:pPr>
            <a:r>
              <a:rPr lang="en" sz="1100"/>
              <a:t>Provides a real time boundary layer situation such instabilities are detected accurately due to numerous sensors on the airfoil.</a:t>
            </a:r>
            <a:endParaRPr sz="1100"/>
          </a:p>
          <a:p>
            <a:pPr marL="342900" lvl="0" indent="-234950" algn="l" rtl="0">
              <a:lnSpc>
                <a:spcPct val="90000"/>
              </a:lnSpc>
              <a:spcBef>
                <a:spcPts val="0"/>
              </a:spcBef>
              <a:spcAft>
                <a:spcPts val="0"/>
              </a:spcAft>
              <a:buSzPts val="1100"/>
              <a:buChar char="•"/>
            </a:pPr>
            <a:r>
              <a:rPr lang="en" sz="1100"/>
              <a:t>In aerodynamically degraded region it can also be provided as tools to improve flight stability.</a:t>
            </a:r>
            <a:endParaRPr sz="1100"/>
          </a:p>
          <a:p>
            <a:pPr marL="342900" lvl="0" indent="-234950" algn="l" rtl="0">
              <a:lnSpc>
                <a:spcPct val="90000"/>
              </a:lnSpc>
              <a:spcBef>
                <a:spcPts val="0"/>
              </a:spcBef>
              <a:spcAft>
                <a:spcPts val="0"/>
              </a:spcAft>
              <a:buSzPts val="1100"/>
              <a:buChar char="•"/>
            </a:pPr>
            <a:r>
              <a:rPr lang="en" sz="1100"/>
              <a:t>Prevention of stalling in aeroplane can help the airline with fuel economy.</a:t>
            </a:r>
            <a:endParaRPr sz="1100"/>
          </a:p>
          <a:p>
            <a:pPr marL="342900" lvl="0" indent="-234950" algn="l" rtl="0">
              <a:lnSpc>
                <a:spcPct val="90000"/>
              </a:lnSpc>
              <a:spcBef>
                <a:spcPts val="0"/>
              </a:spcBef>
              <a:spcAft>
                <a:spcPts val="0"/>
              </a:spcAft>
              <a:buSzPts val="1100"/>
              <a:buChar char="•"/>
            </a:pPr>
            <a:r>
              <a:rPr lang="en" sz="1100"/>
              <a:t>As the fins are relatively small it’s easy to mount.</a:t>
            </a:r>
            <a:endParaRPr sz="1100"/>
          </a:p>
        </p:txBody>
      </p:sp>
      <p:pic>
        <p:nvPicPr>
          <p:cNvPr id="359" name="Google Shape;359;p48"/>
          <p:cNvPicPr preferRelativeResize="0"/>
          <p:nvPr/>
        </p:nvPicPr>
        <p:blipFill rotWithShape="1">
          <a:blip r:embed="rId3">
            <a:alphaModFix/>
          </a:blip>
          <a:srcRect l="6816" r="5572" b="3512"/>
          <a:stretch/>
        </p:blipFill>
        <p:spPr>
          <a:xfrm>
            <a:off x="6759225" y="61235"/>
            <a:ext cx="2258862" cy="1824715"/>
          </a:xfrm>
          <a:prstGeom prst="rect">
            <a:avLst/>
          </a:prstGeom>
          <a:noFill/>
          <a:ln>
            <a:noFill/>
          </a:ln>
        </p:spPr>
      </p:pic>
      <p:pic>
        <p:nvPicPr>
          <p:cNvPr id="360" name="Google Shape;360;p48"/>
          <p:cNvPicPr preferRelativeResize="0"/>
          <p:nvPr/>
        </p:nvPicPr>
        <p:blipFill rotWithShape="1">
          <a:blip r:embed="rId4">
            <a:alphaModFix/>
          </a:blip>
          <a:srcRect/>
          <a:stretch/>
        </p:blipFill>
        <p:spPr>
          <a:xfrm>
            <a:off x="59285" y="2002944"/>
            <a:ext cx="3348899" cy="2190281"/>
          </a:xfrm>
          <a:prstGeom prst="rect">
            <a:avLst/>
          </a:prstGeom>
          <a:noFill/>
          <a:ln>
            <a:noFill/>
          </a:ln>
        </p:spPr>
      </p:pic>
      <p:sp>
        <p:nvSpPr>
          <p:cNvPr id="361" name="Google Shape;361;p48"/>
          <p:cNvSpPr txBox="1"/>
          <p:nvPr/>
        </p:nvSpPr>
        <p:spPr>
          <a:xfrm>
            <a:off x="3556314" y="2002944"/>
            <a:ext cx="5528400" cy="1246800"/>
          </a:xfrm>
          <a:prstGeom prst="rect">
            <a:avLst/>
          </a:prstGeom>
          <a:noFill/>
          <a:ln>
            <a:noFill/>
          </a:ln>
        </p:spPr>
        <p:txBody>
          <a:bodyPr spcFirstLastPara="1" wrap="square" lIns="68575" tIns="68575" rIns="68575" bIns="68575" anchor="t" anchorCtr="0">
            <a:spAutoFit/>
          </a:bodyPr>
          <a:lstStyle/>
          <a:p>
            <a:pPr marL="215900" marR="0" lvl="0" indent="-215900" algn="l" rtl="0">
              <a:lnSpc>
                <a:spcPct val="100000"/>
              </a:lnSpc>
              <a:spcBef>
                <a:spcPts val="0"/>
              </a:spcBef>
              <a:spcAft>
                <a:spcPts val="0"/>
              </a:spcAft>
              <a:buClr>
                <a:srgbClr val="000000"/>
              </a:buClr>
              <a:buSzPts val="1200"/>
              <a:buFont typeface="Noto Sans Symbols"/>
              <a:buChar char="⮚"/>
            </a:pPr>
            <a:r>
              <a:rPr lang="en" sz="1200" b="0" i="0" u="none" strike="noStrike" cap="none">
                <a:solidFill>
                  <a:srgbClr val="000000"/>
                </a:solidFill>
                <a:latin typeface="Arial"/>
                <a:ea typeface="Arial"/>
                <a:cs typeface="Arial"/>
                <a:sym typeface="Arial"/>
              </a:rPr>
              <a:t>Piezoelectric element is relatively smaller in size with respect to the mechanical system. </a:t>
            </a:r>
            <a:endParaRPr sz="1200" b="0" i="0" u="none" strike="noStrike" cap="none">
              <a:solidFill>
                <a:srgbClr val="000000"/>
              </a:solidFill>
              <a:latin typeface="Arial"/>
              <a:ea typeface="Arial"/>
              <a:cs typeface="Arial"/>
              <a:sym typeface="Arial"/>
            </a:endParaRPr>
          </a:p>
          <a:p>
            <a:pPr marL="215900" marR="0" lvl="0" indent="-139700" algn="l" rtl="0">
              <a:lnSpc>
                <a:spcPct val="100000"/>
              </a:lnSpc>
              <a:spcBef>
                <a:spcPts val="0"/>
              </a:spcBef>
              <a:spcAft>
                <a:spcPts val="0"/>
              </a:spcAft>
              <a:buClr>
                <a:srgbClr val="000000"/>
              </a:buClr>
              <a:buSzPts val="1200"/>
              <a:buFont typeface="Noto Sans Symbols"/>
              <a:buNone/>
            </a:pPr>
            <a:endParaRPr sz="12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rgbClr val="000000"/>
              </a:buClr>
              <a:buSzPts val="1200"/>
              <a:buFont typeface="Noto Sans Symbols"/>
              <a:buChar char="⮚"/>
            </a:pPr>
            <a:r>
              <a:rPr lang="en" sz="1200" b="0" i="0" u="none" strike="noStrike" cap="none">
                <a:solidFill>
                  <a:srgbClr val="000000"/>
                </a:solidFill>
                <a:latin typeface="Arial"/>
                <a:ea typeface="Arial"/>
                <a:cs typeface="Arial"/>
                <a:sym typeface="Arial"/>
              </a:rPr>
              <a:t>It is also </a:t>
            </a:r>
            <a:r>
              <a:rPr lang="en" sz="1200" b="0" i="1" u="none" strike="noStrike" cap="none">
                <a:solidFill>
                  <a:srgbClr val="000000"/>
                </a:solidFill>
                <a:latin typeface="Arial"/>
                <a:ea typeface="Arial"/>
                <a:cs typeface="Arial"/>
                <a:sym typeface="Arial"/>
              </a:rPr>
              <a:t>implemented</a:t>
            </a:r>
            <a:r>
              <a:rPr lang="en" sz="1200" b="0" i="0" u="none" strike="noStrike" cap="none">
                <a:solidFill>
                  <a:srgbClr val="000000"/>
                </a:solidFill>
                <a:latin typeface="Arial"/>
                <a:ea typeface="Arial"/>
                <a:cs typeface="Arial"/>
                <a:sym typeface="Arial"/>
              </a:rPr>
              <a:t> as an </a:t>
            </a:r>
            <a:r>
              <a:rPr lang="en" sz="1200" b="1" i="0" u="none" strike="noStrike" cap="none">
                <a:solidFill>
                  <a:srgbClr val="000000"/>
                </a:solidFill>
                <a:latin typeface="Arial"/>
                <a:ea typeface="Arial"/>
                <a:cs typeface="Arial"/>
                <a:sym typeface="Arial"/>
              </a:rPr>
              <a:t>actuator in UAVs </a:t>
            </a:r>
            <a:r>
              <a:rPr lang="en" sz="1200" b="0" i="0" u="none" strike="noStrike" cap="none">
                <a:solidFill>
                  <a:srgbClr val="000000"/>
                </a:solidFill>
                <a:latin typeface="Arial"/>
                <a:ea typeface="Arial"/>
                <a:cs typeface="Arial"/>
                <a:sym typeface="Arial"/>
              </a:rPr>
              <a:t>, so providing a parameter in commercial flights with this implementation can help improve the flight dynamics and the fuel economy.</a:t>
            </a:r>
            <a:endParaRPr sz="1200" b="0" i="0" u="none" strike="noStrike" cap="none">
              <a:solidFill>
                <a:srgbClr val="000000"/>
              </a:solidFill>
              <a:latin typeface="Arial"/>
              <a:ea typeface="Arial"/>
              <a:cs typeface="Arial"/>
              <a:sym typeface="Arial"/>
            </a:endParaRPr>
          </a:p>
        </p:txBody>
      </p:sp>
      <p:sp>
        <p:nvSpPr>
          <p:cNvPr id="362" name="Google Shape;362;p48"/>
          <p:cNvSpPr txBox="1"/>
          <p:nvPr/>
        </p:nvSpPr>
        <p:spPr>
          <a:xfrm>
            <a:off x="3556314" y="3258742"/>
            <a:ext cx="5385300" cy="13083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CONCLUSION</a:t>
            </a:r>
            <a:endParaRPr sz="1100"/>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000000"/>
                </a:solidFill>
                <a:latin typeface="Arial"/>
                <a:ea typeface="Arial"/>
                <a:cs typeface="Arial"/>
                <a:sym typeface="Arial"/>
              </a:rPr>
              <a:t>By means of the biomimiced sensory feathers , we want to impart flight stability , easy maneuverability of flights and ultimately a lesser resistive (Drag force). All of these will ultimately come down to lesser fuel consumption and thus a strong economical point of view .</a:t>
            </a:r>
            <a:endParaRPr sz="1200" b="0" i="1" u="none" strike="noStrike" cap="none">
              <a:solidFill>
                <a:srgbClr val="000000"/>
              </a:solidFill>
              <a:latin typeface="Arial"/>
              <a:ea typeface="Arial"/>
              <a:cs typeface="Arial"/>
              <a:sym typeface="Arial"/>
            </a:endParaRPr>
          </a:p>
        </p:txBody>
      </p:sp>
      <p:sp>
        <p:nvSpPr>
          <p:cNvPr id="363" name="Google Shape;363;p48"/>
          <p:cNvSpPr txBox="1"/>
          <p:nvPr/>
        </p:nvSpPr>
        <p:spPr>
          <a:xfrm>
            <a:off x="1733735" y="4589525"/>
            <a:ext cx="5385300" cy="4617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rgbClr val="000000"/>
                </a:solidFill>
                <a:latin typeface="Arial"/>
                <a:ea typeface="Arial"/>
                <a:cs typeface="Arial"/>
                <a:sym typeface="Arial"/>
              </a:rPr>
              <a:t>THANK  YOU</a:t>
            </a:r>
            <a:endParaRPr sz="1100"/>
          </a:p>
        </p:txBody>
      </p:sp>
      <p:sp>
        <p:nvSpPr>
          <p:cNvPr id="364" name="Google Shape;364;p4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
              <a:t>35</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p:nvPr/>
        </p:nvSpPr>
        <p:spPr>
          <a:xfrm>
            <a:off x="462100" y="411875"/>
            <a:ext cx="8036700" cy="118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we will now focus on Electromagnetic harvesters. In this paper multipole Electromagnetic harvester is proposed. We know that all the magnetic flux contributions which follows the Maxwell’s Equations can be superimposed. Hence we get the following flux equation:</a:t>
            </a:r>
            <a:endParaRPr>
              <a:solidFill>
                <a:schemeClr val="dk1"/>
              </a:solidFill>
            </a:endParaRPr>
          </a:p>
          <a:p>
            <a:pPr marL="0" lvl="0" indent="0" algn="l" rtl="0">
              <a:spcBef>
                <a:spcPts val="0"/>
              </a:spcBef>
              <a:spcAft>
                <a:spcPts val="0"/>
              </a:spcAft>
              <a:buNone/>
            </a:pPr>
            <a:endParaRPr sz="1700"/>
          </a:p>
        </p:txBody>
      </p:sp>
      <p:pic>
        <p:nvPicPr>
          <p:cNvPr id="77" name="Google Shape;77;p17"/>
          <p:cNvPicPr preferRelativeResize="0"/>
          <p:nvPr/>
        </p:nvPicPr>
        <p:blipFill>
          <a:blip r:embed="rId3">
            <a:alphaModFix/>
          </a:blip>
          <a:stretch>
            <a:fillRect/>
          </a:stretch>
        </p:blipFill>
        <p:spPr>
          <a:xfrm>
            <a:off x="544200" y="1432600"/>
            <a:ext cx="3409950" cy="2838450"/>
          </a:xfrm>
          <a:prstGeom prst="rect">
            <a:avLst/>
          </a:prstGeom>
          <a:noFill/>
          <a:ln>
            <a:noFill/>
          </a:ln>
        </p:spPr>
      </p:pic>
      <p:pic>
        <p:nvPicPr>
          <p:cNvPr id="78" name="Google Shape;78;p17"/>
          <p:cNvPicPr preferRelativeResize="0"/>
          <p:nvPr/>
        </p:nvPicPr>
        <p:blipFill>
          <a:blip r:embed="rId4">
            <a:alphaModFix/>
          </a:blip>
          <a:stretch>
            <a:fillRect/>
          </a:stretch>
        </p:blipFill>
        <p:spPr>
          <a:xfrm>
            <a:off x="4036250" y="1432600"/>
            <a:ext cx="3276600" cy="523875"/>
          </a:xfrm>
          <a:prstGeom prst="rect">
            <a:avLst/>
          </a:prstGeom>
          <a:noFill/>
          <a:ln>
            <a:noFill/>
          </a:ln>
        </p:spPr>
      </p:pic>
      <p:pic>
        <p:nvPicPr>
          <p:cNvPr id="79" name="Google Shape;79;p17"/>
          <p:cNvPicPr preferRelativeResize="0"/>
          <p:nvPr/>
        </p:nvPicPr>
        <p:blipFill>
          <a:blip r:embed="rId5">
            <a:alphaModFix/>
          </a:blip>
          <a:stretch>
            <a:fillRect/>
          </a:stretch>
        </p:blipFill>
        <p:spPr>
          <a:xfrm>
            <a:off x="3986013" y="2731725"/>
            <a:ext cx="3778885" cy="523875"/>
          </a:xfrm>
          <a:prstGeom prst="rect">
            <a:avLst/>
          </a:prstGeom>
          <a:noFill/>
          <a:ln>
            <a:noFill/>
          </a:ln>
        </p:spPr>
      </p:pic>
      <p:pic>
        <p:nvPicPr>
          <p:cNvPr id="80" name="Google Shape;80;p17"/>
          <p:cNvPicPr preferRelativeResize="0"/>
          <p:nvPr/>
        </p:nvPicPr>
        <p:blipFill>
          <a:blip r:embed="rId6">
            <a:alphaModFix/>
          </a:blip>
          <a:stretch>
            <a:fillRect/>
          </a:stretch>
        </p:blipFill>
        <p:spPr>
          <a:xfrm>
            <a:off x="4116575" y="3950475"/>
            <a:ext cx="1390650" cy="419100"/>
          </a:xfrm>
          <a:prstGeom prst="rect">
            <a:avLst/>
          </a:prstGeom>
          <a:noFill/>
          <a:ln>
            <a:noFill/>
          </a:ln>
        </p:spPr>
      </p:pic>
      <p:sp>
        <p:nvSpPr>
          <p:cNvPr id="81" name="Google Shape;81;p17"/>
          <p:cNvSpPr txBox="1"/>
          <p:nvPr/>
        </p:nvSpPr>
        <p:spPr>
          <a:xfrm>
            <a:off x="3907850" y="2106925"/>
            <a:ext cx="5676000" cy="59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 From the above flux equation we can derive the induced emf by faraday’s law: </a:t>
            </a:r>
            <a:endParaRPr sz="1100">
              <a:solidFill>
                <a:schemeClr val="dk1"/>
              </a:solidFill>
            </a:endParaRPr>
          </a:p>
          <a:p>
            <a:pPr marL="0" lvl="0" indent="0" algn="l" rtl="0">
              <a:spcBef>
                <a:spcPts val="0"/>
              </a:spcBef>
              <a:spcAft>
                <a:spcPts val="0"/>
              </a:spcAft>
              <a:buNone/>
            </a:pPr>
            <a:endParaRPr/>
          </a:p>
        </p:txBody>
      </p:sp>
      <p:sp>
        <p:nvSpPr>
          <p:cNvPr id="82" name="Google Shape;82;p17"/>
          <p:cNvSpPr txBox="1"/>
          <p:nvPr/>
        </p:nvSpPr>
        <p:spPr>
          <a:xfrm>
            <a:off x="4036250" y="3415600"/>
            <a:ext cx="3183900" cy="62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Here v is the velocity of vibration defined as</a:t>
            </a:r>
            <a:endParaRPr sz="1200">
              <a:solidFill>
                <a:schemeClr val="dk1"/>
              </a:solidFill>
            </a:endParaRPr>
          </a:p>
          <a:p>
            <a:pPr marL="0" lvl="0" indent="0" algn="l" rtl="0">
              <a:spcBef>
                <a:spcPts val="0"/>
              </a:spcBef>
              <a:spcAft>
                <a:spcPts val="0"/>
              </a:spcAft>
              <a:buNone/>
            </a:pP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p:nvPr/>
        </p:nvSpPr>
        <p:spPr>
          <a:xfrm>
            <a:off x="462125" y="190900"/>
            <a:ext cx="7775400" cy="158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I simulated for the various cases of multipole magnets. The paper used Ansys software, I used a software called FEMM 4.2</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Here are the observations:</a:t>
            </a:r>
            <a:endParaRPr sz="1300">
              <a:solidFill>
                <a:schemeClr val="dk1"/>
              </a:solidFill>
            </a:endParaRPr>
          </a:p>
          <a:p>
            <a:pPr marL="0" lvl="0" indent="0" algn="l" rtl="0">
              <a:spcBef>
                <a:spcPts val="0"/>
              </a:spcBef>
              <a:spcAft>
                <a:spcPts val="0"/>
              </a:spcAft>
              <a:buNone/>
            </a:pPr>
            <a:endParaRPr sz="1600"/>
          </a:p>
        </p:txBody>
      </p:sp>
      <p:pic>
        <p:nvPicPr>
          <p:cNvPr id="88" name="Google Shape;88;p18"/>
          <p:cNvPicPr preferRelativeResize="0"/>
          <p:nvPr/>
        </p:nvPicPr>
        <p:blipFill>
          <a:blip r:embed="rId3">
            <a:alphaModFix/>
          </a:blip>
          <a:stretch>
            <a:fillRect/>
          </a:stretch>
        </p:blipFill>
        <p:spPr>
          <a:xfrm>
            <a:off x="1335113" y="1855550"/>
            <a:ext cx="6473775" cy="2946400"/>
          </a:xfrm>
          <a:prstGeom prst="rect">
            <a:avLst/>
          </a:prstGeom>
          <a:noFill/>
          <a:ln>
            <a:noFill/>
          </a:ln>
        </p:spPr>
      </p:pic>
      <p:sp>
        <p:nvSpPr>
          <p:cNvPr id="89" name="Google Shape;89;p18"/>
          <p:cNvSpPr txBox="1"/>
          <p:nvPr/>
        </p:nvSpPr>
        <p:spPr>
          <a:xfrm>
            <a:off x="2943450" y="1326075"/>
            <a:ext cx="29199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FF0000"/>
                </a:solidFill>
              </a:rPr>
              <a:t>For a single pole magnet :</a:t>
            </a:r>
            <a:endParaRPr sz="1600" b="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3">
            <a:alphaModFix/>
          </a:blip>
          <a:srcRect t="2037"/>
          <a:stretch/>
        </p:blipFill>
        <p:spPr>
          <a:xfrm>
            <a:off x="1307125" y="1207500"/>
            <a:ext cx="6529750" cy="2911325"/>
          </a:xfrm>
          <a:prstGeom prst="rect">
            <a:avLst/>
          </a:prstGeom>
          <a:noFill/>
          <a:ln>
            <a:noFill/>
          </a:ln>
        </p:spPr>
      </p:pic>
      <p:sp>
        <p:nvSpPr>
          <p:cNvPr id="95" name="Google Shape;95;p19"/>
          <p:cNvSpPr txBox="1"/>
          <p:nvPr/>
        </p:nvSpPr>
        <p:spPr>
          <a:xfrm>
            <a:off x="2856550" y="533350"/>
            <a:ext cx="297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FF0000"/>
                </a:solidFill>
              </a:rPr>
              <a:t>For a double pole magnet :</a:t>
            </a:r>
            <a:endParaRPr sz="1600" b="1">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3">
            <a:alphaModFix/>
          </a:blip>
          <a:srcRect t="1816"/>
          <a:stretch/>
        </p:blipFill>
        <p:spPr>
          <a:xfrm>
            <a:off x="1239225" y="1161050"/>
            <a:ext cx="6665549" cy="3020425"/>
          </a:xfrm>
          <a:prstGeom prst="rect">
            <a:avLst/>
          </a:prstGeom>
          <a:noFill/>
          <a:ln>
            <a:noFill/>
          </a:ln>
        </p:spPr>
      </p:pic>
      <p:sp>
        <p:nvSpPr>
          <p:cNvPr id="101" name="Google Shape;101;p20"/>
          <p:cNvSpPr txBox="1"/>
          <p:nvPr/>
        </p:nvSpPr>
        <p:spPr>
          <a:xfrm>
            <a:off x="3071800" y="436025"/>
            <a:ext cx="2220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FF0000"/>
                </a:solidFill>
              </a:rPr>
              <a:t>For a triple pole magnet :</a:t>
            </a:r>
            <a:endParaRPr sz="1600" b="1">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1"/>
          <p:cNvPicPr preferRelativeResize="0"/>
          <p:nvPr/>
        </p:nvPicPr>
        <p:blipFill>
          <a:blip r:embed="rId3">
            <a:alphaModFix/>
          </a:blip>
          <a:stretch>
            <a:fillRect/>
          </a:stretch>
        </p:blipFill>
        <p:spPr>
          <a:xfrm>
            <a:off x="916375" y="1155275"/>
            <a:ext cx="7148650" cy="3585775"/>
          </a:xfrm>
          <a:prstGeom prst="rect">
            <a:avLst/>
          </a:prstGeom>
          <a:noFill/>
          <a:ln>
            <a:noFill/>
          </a:ln>
        </p:spPr>
      </p:pic>
      <p:sp>
        <p:nvSpPr>
          <p:cNvPr id="107" name="Google Shape;107;p21"/>
          <p:cNvSpPr txBox="1"/>
          <p:nvPr/>
        </p:nvSpPr>
        <p:spPr>
          <a:xfrm>
            <a:off x="3114225" y="552525"/>
            <a:ext cx="2220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FF0000"/>
                </a:solidFill>
              </a:rPr>
              <a:t>For a quad pole magnet :</a:t>
            </a:r>
            <a:endParaRPr sz="1600" b="1">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p:nvPr/>
        </p:nvSpPr>
        <p:spPr>
          <a:xfrm>
            <a:off x="3049775" y="8803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Conclusion from FEMM 4.2 Simulations</a:t>
            </a:r>
            <a:endParaRPr/>
          </a:p>
        </p:txBody>
      </p:sp>
      <p:sp>
        <p:nvSpPr>
          <p:cNvPr id="113" name="Google Shape;113;p22"/>
          <p:cNvSpPr txBox="1"/>
          <p:nvPr/>
        </p:nvSpPr>
        <p:spPr>
          <a:xfrm>
            <a:off x="1973025" y="1605150"/>
            <a:ext cx="5635800" cy="1933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b="1" i="1" u="sng">
                <a:solidFill>
                  <a:srgbClr val="FF0000"/>
                </a:solidFill>
              </a:rPr>
              <a:t>We get the most flux linkage when number of poles = 3 . </a:t>
            </a:r>
            <a:endParaRPr b="1" i="1" u="sng">
              <a:solidFill>
                <a:srgbClr val="FF0000"/>
              </a:solidFill>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After triple pole magnets the flux lines becomes so much squished that the voltage generated drops drastically when compared with Triple poled magnet one.</a:t>
            </a:r>
            <a:endParaRPr>
              <a:solidFill>
                <a:schemeClr val="dk1"/>
              </a:solidFill>
            </a:endParaRPr>
          </a:p>
          <a:p>
            <a:pPr marL="0" lvl="0" indent="0" algn="just" rtl="0">
              <a:spcBef>
                <a:spcPts val="0"/>
              </a:spcBef>
              <a:spcAft>
                <a:spcPts val="0"/>
              </a:spcAft>
              <a:buNone/>
            </a:pPr>
            <a:endParaRPr sz="17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2423</Words>
  <Application>Microsoft Office PowerPoint</Application>
  <PresentationFormat>On-screen Show (16:9)</PresentationFormat>
  <Paragraphs>167</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Noto Sans Symbols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AIRBUS  DAY  INNOVATION CHALLENGE</vt:lpstr>
      <vt:lpstr>Bio-Inspired design ideas offers an empathetic understanding of how Nature around us works and ultimately where we fit in . It is a practice that learn , adapt from and mimic the strategies used by species for sustaining our lives. The goal is to create products and processes— new ways of living — that solve our greatest design challenges sustainably and in solidarity with all life on earth. This practice is commonly known as BIOMIMICRY and has profound applications in various sectors .</vt:lpstr>
      <vt:lpstr>OUR  IDEA</vt:lpstr>
      <vt:lpstr>PowerPoint Presentation</vt:lpstr>
      <vt:lpstr>VALUE PROPOSITION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Mayukhmali Das</dc:creator>
  <cp:lastModifiedBy>Mayukhmali Das</cp:lastModifiedBy>
  <cp:revision>1</cp:revision>
  <dcterms:modified xsi:type="dcterms:W3CDTF">2022-06-23T05:42:41Z</dcterms:modified>
</cp:coreProperties>
</file>